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nva Sans" panose="020B0604020202020204" charset="0"/>
      <p:regular r:id="rId9"/>
    </p:embeddedFont>
    <p:embeddedFont>
      <p:font typeface="Garet" panose="020B0604020202020204" charset="0"/>
      <p:regular r:id="rId10"/>
    </p:embeddedFont>
    <p:embeddedFont>
      <p:font typeface="Garet Bold" panose="020B0604020202020204" charset="0"/>
      <p:regular r:id="rId11"/>
    </p:embeddedFont>
    <p:embeddedFont>
      <p:font typeface="Open Sans" panose="020B0606030504020204" pitchFamily="34" charset="0"/>
      <p:regular r:id="rId12"/>
    </p:embeddedFont>
    <p:embeddedFont>
      <p:font typeface="Open Sans Bold" panose="020B0806030504020204" charset="0"/>
      <p:regular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Dominguez" userId="2f81a307-7498-4afb-ac15-52ce20fc2f9a" providerId="ADAL" clId="{BE575E5F-BF6D-4F2F-A474-F84B3C7B2F4C}"/>
    <pc:docChg chg="modSld">
      <pc:chgData name="Carlos Dominguez" userId="2f81a307-7498-4afb-ac15-52ce20fc2f9a" providerId="ADAL" clId="{BE575E5F-BF6D-4F2F-A474-F84B3C7B2F4C}" dt="2025-10-20T18:06:22.759" v="1" actId="20577"/>
      <pc:docMkLst>
        <pc:docMk/>
      </pc:docMkLst>
      <pc:sldChg chg="modSp mod">
        <pc:chgData name="Carlos Dominguez" userId="2f81a307-7498-4afb-ac15-52ce20fc2f9a" providerId="ADAL" clId="{BE575E5F-BF6D-4F2F-A474-F84B3C7B2F4C}" dt="2025-10-20T18:06:22.759" v="1" actId="20577"/>
        <pc:sldMkLst>
          <pc:docMk/>
          <pc:sldMk cId="0" sldId="262"/>
        </pc:sldMkLst>
        <pc:spChg chg="mod">
          <ac:chgData name="Carlos Dominguez" userId="2f81a307-7498-4afb-ac15-52ce20fc2f9a" providerId="ADAL" clId="{BE575E5F-BF6D-4F2F-A474-F84B3C7B2F4C}" dt="2025-10-20T18:06:22.759" v="1" actId="20577"/>
          <ac:spMkLst>
            <pc:docMk/>
            <pc:sldMk cId="0" sldId="262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B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4205889" cy="8229600"/>
          </a:xfrm>
          <a:prstGeom prst="rect">
            <a:avLst/>
          </a:prstGeom>
          <a:solidFill>
            <a:srgbClr val="000000">
              <a:alpha val="4706"/>
            </a:srgbClr>
          </a:solidFill>
        </p:spPr>
      </p:sp>
      <p:sp>
        <p:nvSpPr>
          <p:cNvPr id="3" name="Freeform 3"/>
          <p:cNvSpPr/>
          <p:nvPr/>
        </p:nvSpPr>
        <p:spPr>
          <a:xfrm>
            <a:off x="1422800" y="2126469"/>
            <a:ext cx="6324919" cy="6091277"/>
          </a:xfrm>
          <a:custGeom>
            <a:avLst/>
            <a:gdLst/>
            <a:ahLst/>
            <a:cxnLst/>
            <a:rect l="l" t="t" r="r" b="b"/>
            <a:pathLst>
              <a:path w="6324919" h="6091277">
                <a:moveTo>
                  <a:pt x="0" y="0"/>
                </a:moveTo>
                <a:lnTo>
                  <a:pt x="6324919" y="0"/>
                </a:lnTo>
                <a:lnTo>
                  <a:pt x="6324919" y="6091278"/>
                </a:lnTo>
                <a:lnTo>
                  <a:pt x="0" y="6091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281" r="-3928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83967" y="257609"/>
            <a:ext cx="1932280" cy="1868860"/>
          </a:xfrm>
          <a:custGeom>
            <a:avLst/>
            <a:gdLst/>
            <a:ahLst/>
            <a:cxnLst/>
            <a:rect l="l" t="t" r="r" b="b"/>
            <a:pathLst>
              <a:path w="1932280" h="1868860">
                <a:moveTo>
                  <a:pt x="0" y="0"/>
                </a:moveTo>
                <a:lnTo>
                  <a:pt x="1932280" y="0"/>
                </a:lnTo>
                <a:lnTo>
                  <a:pt x="1932280" y="1868860"/>
                </a:lnTo>
                <a:lnTo>
                  <a:pt x="0" y="18688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01" t="-4802" r="-5195" b="-385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77989" y="1217835"/>
            <a:ext cx="1825794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/01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43006" y="4162425"/>
            <a:ext cx="7427272" cy="195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5"/>
              </a:lnSpc>
            </a:pPr>
            <a:r>
              <a:rPr lang="en-US" sz="642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PROPUESTA DE SERVICIOS - FASE 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876674" y="1414078"/>
            <a:ext cx="5382626" cy="339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60"/>
              </a:lnSpc>
            </a:pPr>
            <a:r>
              <a:rPr lang="en-US" sz="2300">
                <a:solidFill>
                  <a:srgbClr val="000000">
                    <a:alpha val="0"/>
                  </a:srgbClr>
                </a:solidFill>
                <a:latin typeface="Open Sans"/>
                <a:ea typeface="Open Sans"/>
                <a:cs typeface="Open Sans"/>
                <a:sym typeface="Open Sans"/>
              </a:rPr>
              <a:t>OCTUBRE 2025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07311" y="8951402"/>
            <a:ext cx="5325935" cy="306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spc="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Proyecto Inmobiliario de 60.9 Hectareas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B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600363" y="1802646"/>
            <a:ext cx="4522586" cy="7455654"/>
          </a:xfrm>
          <a:prstGeom prst="rect">
            <a:avLst/>
          </a:prstGeom>
          <a:solidFill>
            <a:srgbClr val="000000">
              <a:alpha val="470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028700" y="1068495"/>
            <a:ext cx="1175568" cy="137659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4" name="Group 4"/>
          <p:cNvGrpSpPr/>
          <p:nvPr/>
        </p:nvGrpSpPr>
        <p:grpSpPr>
          <a:xfrm>
            <a:off x="10280664" y="1068495"/>
            <a:ext cx="2642693" cy="2642693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6B6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6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346403" y="9359900"/>
            <a:ext cx="1825794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/02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81540" y="1712671"/>
            <a:ext cx="5385195" cy="2743247"/>
            <a:chOff x="0" y="0"/>
            <a:chExt cx="7180260" cy="3657662"/>
          </a:xfrm>
        </p:grpSpPr>
        <p:sp>
          <p:nvSpPr>
            <p:cNvPr id="9" name="TextBox 9"/>
            <p:cNvSpPr txBox="1"/>
            <p:nvPr/>
          </p:nvSpPr>
          <p:spPr>
            <a:xfrm>
              <a:off x="0" y="362512"/>
              <a:ext cx="7180260" cy="2006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952"/>
                </a:lnSpc>
              </a:pPr>
              <a:r>
                <a:rPr lang="en-US" sz="496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Contexto </a:t>
              </a:r>
            </a:p>
            <a:p>
              <a:pPr algn="l">
                <a:lnSpc>
                  <a:spcPts val="5952"/>
                </a:lnSpc>
              </a:pPr>
              <a:r>
                <a:rPr lang="en-US" sz="496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del mercado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020183"/>
              <a:ext cx="7180260" cy="637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08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 rot="5400000">
            <a:off x="15330765" y="3455048"/>
            <a:ext cx="3571412" cy="266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9"/>
              </a:lnSpc>
            </a:pPr>
            <a:r>
              <a:rPr lang="en-US" sz="1832" spc="9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CONTEXTO DEL MERCADO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0664" y="4135792"/>
            <a:ext cx="2642693" cy="264269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6B6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0664" y="7252593"/>
            <a:ext cx="2642693" cy="264269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6B6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984193" y="1755388"/>
            <a:ext cx="3535748" cy="1955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15.7%</a:t>
            </a:r>
          </a:p>
          <a:p>
            <a:pPr algn="ctr">
              <a:lnSpc>
                <a:spcPts val="7699"/>
              </a:lnSpc>
            </a:pPr>
            <a:endParaRPr lang="en-US" sz="54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4904484" y="1980747"/>
            <a:ext cx="5358174" cy="828742"/>
          </a:xfrm>
          <a:prstGeom prst="rect">
            <a:avLst/>
          </a:prstGeom>
          <a:solidFill>
            <a:srgbClr val="000000">
              <a:alpha val="46667"/>
            </a:srgbClr>
          </a:solidFill>
        </p:spPr>
      </p:sp>
      <p:sp>
        <p:nvSpPr>
          <p:cNvPr id="20" name="TextBox 20"/>
          <p:cNvSpPr txBox="1"/>
          <p:nvPr/>
        </p:nvSpPr>
        <p:spPr>
          <a:xfrm>
            <a:off x="5001227" y="2180467"/>
            <a:ext cx="5127427" cy="38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9"/>
              </a:lnSpc>
              <a:spcBef>
                <a:spcPct val="0"/>
              </a:spcBef>
            </a:pPr>
            <a:r>
              <a:rPr lang="en-US" sz="226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Crecimiento en plusvalia en Los Cabos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834137" y="4782442"/>
            <a:ext cx="3535748" cy="2470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1.42B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USD</a:t>
            </a:r>
          </a:p>
          <a:p>
            <a:pPr algn="ctr">
              <a:lnSpc>
                <a:spcPts val="7699"/>
              </a:lnSpc>
            </a:pPr>
            <a:endParaRPr lang="en-US" sz="2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7113454" y="5238808"/>
            <a:ext cx="3149203" cy="828742"/>
          </a:xfrm>
          <a:prstGeom prst="rect">
            <a:avLst/>
          </a:prstGeom>
          <a:solidFill>
            <a:srgbClr val="000000">
              <a:alpha val="46667"/>
            </a:srgbClr>
          </a:solidFill>
        </p:spPr>
      </p:sp>
      <p:sp>
        <p:nvSpPr>
          <p:cNvPr id="23" name="TextBox 23"/>
          <p:cNvSpPr txBox="1"/>
          <p:nvPr/>
        </p:nvSpPr>
        <p:spPr>
          <a:xfrm>
            <a:off x="7345846" y="5419039"/>
            <a:ext cx="2725787" cy="38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9"/>
              </a:lnSpc>
              <a:spcBef>
                <a:spcPct val="0"/>
              </a:spcBef>
            </a:pPr>
            <a:r>
              <a:rPr lang="en-US" sz="226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USD ventas 4Q 2024</a:t>
            </a:r>
          </a:p>
        </p:txBody>
      </p:sp>
      <p:sp>
        <p:nvSpPr>
          <p:cNvPr id="24" name="AutoShape 24"/>
          <p:cNvSpPr/>
          <p:nvPr/>
        </p:nvSpPr>
        <p:spPr>
          <a:xfrm>
            <a:off x="5728735" y="8206493"/>
            <a:ext cx="4561918" cy="828742"/>
          </a:xfrm>
          <a:prstGeom prst="rect">
            <a:avLst/>
          </a:prstGeom>
          <a:solidFill>
            <a:srgbClr val="000000">
              <a:alpha val="46667"/>
            </a:srgbClr>
          </a:solidFill>
        </p:spPr>
      </p:sp>
      <p:sp>
        <p:nvSpPr>
          <p:cNvPr id="25" name="TextBox 25"/>
          <p:cNvSpPr txBox="1"/>
          <p:nvPr/>
        </p:nvSpPr>
        <p:spPr>
          <a:xfrm>
            <a:off x="5947755" y="8364564"/>
            <a:ext cx="4123879" cy="38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9"/>
              </a:lnSpc>
              <a:spcBef>
                <a:spcPct val="0"/>
              </a:spcBef>
            </a:pPr>
            <a:r>
              <a:rPr lang="en-US" sz="226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Años de experiencia URCONSA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984193" y="8050984"/>
            <a:ext cx="3535748" cy="98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23 +</a:t>
            </a:r>
          </a:p>
        </p:txBody>
      </p:sp>
      <p:sp>
        <p:nvSpPr>
          <p:cNvPr id="27" name="Freeform 27"/>
          <p:cNvSpPr/>
          <p:nvPr/>
        </p:nvSpPr>
        <p:spPr>
          <a:xfrm>
            <a:off x="17259300" y="257609"/>
            <a:ext cx="797258" cy="771091"/>
          </a:xfrm>
          <a:custGeom>
            <a:avLst/>
            <a:gdLst/>
            <a:ahLst/>
            <a:cxnLst/>
            <a:rect l="l" t="t" r="r" b="b"/>
            <a:pathLst>
              <a:path w="797258" h="771091">
                <a:moveTo>
                  <a:pt x="0" y="0"/>
                </a:moveTo>
                <a:lnTo>
                  <a:pt x="797258" y="0"/>
                </a:lnTo>
                <a:lnTo>
                  <a:pt x="797258" y="771091"/>
                </a:lnTo>
                <a:lnTo>
                  <a:pt x="0" y="771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01" t="-4802" r="-5195" b="-3854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B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93392"/>
          </a:xfrm>
          <a:prstGeom prst="rect">
            <a:avLst/>
          </a:prstGeom>
          <a:solidFill>
            <a:srgbClr val="000000">
              <a:alpha val="4706"/>
            </a:srgbClr>
          </a:solidFill>
        </p:spPr>
      </p:sp>
      <p:grpSp>
        <p:nvGrpSpPr>
          <p:cNvPr id="3" name="Group 3"/>
          <p:cNvGrpSpPr/>
          <p:nvPr/>
        </p:nvGrpSpPr>
        <p:grpSpPr>
          <a:xfrm rot="5400000">
            <a:off x="12447150" y="644762"/>
            <a:ext cx="1693714" cy="2234118"/>
            <a:chOff x="0" y="0"/>
            <a:chExt cx="597301" cy="7878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7301" cy="787879"/>
            </a:xfrm>
            <a:custGeom>
              <a:avLst/>
              <a:gdLst/>
              <a:ahLst/>
              <a:cxnLst/>
              <a:rect l="l" t="t" r="r" b="b"/>
              <a:pathLst>
                <a:path w="597301" h="787879">
                  <a:moveTo>
                    <a:pt x="199208" y="768810"/>
                  </a:moveTo>
                  <a:cubicBezTo>
                    <a:pt x="229830" y="780324"/>
                    <a:pt x="264644" y="787879"/>
                    <a:pt x="298812" y="787879"/>
                  </a:cubicBezTo>
                  <a:cubicBezTo>
                    <a:pt x="332981" y="787879"/>
                    <a:pt x="365860" y="781402"/>
                    <a:pt x="396159" y="769888"/>
                  </a:cubicBezTo>
                  <a:cubicBezTo>
                    <a:pt x="396805" y="769529"/>
                    <a:pt x="397449" y="769529"/>
                    <a:pt x="398093" y="769169"/>
                  </a:cubicBezTo>
                  <a:cubicBezTo>
                    <a:pt x="511880" y="723114"/>
                    <a:pt x="595690" y="601500"/>
                    <a:pt x="597301" y="459931"/>
                  </a:cubicBezTo>
                  <a:lnTo>
                    <a:pt x="597301" y="0"/>
                  </a:lnTo>
                  <a:lnTo>
                    <a:pt x="0" y="0"/>
                  </a:lnTo>
                  <a:lnTo>
                    <a:pt x="0" y="459589"/>
                  </a:lnTo>
                  <a:cubicBezTo>
                    <a:pt x="1612" y="602219"/>
                    <a:pt x="84132" y="723834"/>
                    <a:pt x="199208" y="768810"/>
                  </a:cubicBezTo>
                  <a:close/>
                </a:path>
              </a:pathLst>
            </a:custGeom>
            <a:solidFill>
              <a:srgbClr val="262626">
                <a:alpha val="4862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597301" cy="641829"/>
            </a:xfrm>
            <a:prstGeom prst="rect">
              <a:avLst/>
            </a:prstGeom>
          </p:spPr>
          <p:txBody>
            <a:bodyPr lIns="27432" tIns="27432" rIns="27432" bIns="27432" rtlCol="0" anchor="ctr"/>
            <a:lstStyle/>
            <a:p>
              <a:pPr algn="ctr">
                <a:lnSpc>
                  <a:spcPts val="777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2447150" y="2554625"/>
            <a:ext cx="1693714" cy="2234118"/>
            <a:chOff x="0" y="0"/>
            <a:chExt cx="597301" cy="7878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7301" cy="787879"/>
            </a:xfrm>
            <a:custGeom>
              <a:avLst/>
              <a:gdLst/>
              <a:ahLst/>
              <a:cxnLst/>
              <a:rect l="l" t="t" r="r" b="b"/>
              <a:pathLst>
                <a:path w="597301" h="787879">
                  <a:moveTo>
                    <a:pt x="199208" y="768810"/>
                  </a:moveTo>
                  <a:cubicBezTo>
                    <a:pt x="229830" y="780324"/>
                    <a:pt x="264644" y="787879"/>
                    <a:pt x="298812" y="787879"/>
                  </a:cubicBezTo>
                  <a:cubicBezTo>
                    <a:pt x="332981" y="787879"/>
                    <a:pt x="365860" y="781402"/>
                    <a:pt x="396159" y="769888"/>
                  </a:cubicBezTo>
                  <a:cubicBezTo>
                    <a:pt x="396805" y="769529"/>
                    <a:pt x="397449" y="769529"/>
                    <a:pt x="398093" y="769169"/>
                  </a:cubicBezTo>
                  <a:cubicBezTo>
                    <a:pt x="511880" y="723114"/>
                    <a:pt x="595690" y="601500"/>
                    <a:pt x="597301" y="459931"/>
                  </a:cubicBezTo>
                  <a:lnTo>
                    <a:pt x="597301" y="0"/>
                  </a:lnTo>
                  <a:lnTo>
                    <a:pt x="0" y="0"/>
                  </a:lnTo>
                  <a:lnTo>
                    <a:pt x="0" y="459589"/>
                  </a:lnTo>
                  <a:cubicBezTo>
                    <a:pt x="1612" y="602219"/>
                    <a:pt x="84132" y="723834"/>
                    <a:pt x="199208" y="768810"/>
                  </a:cubicBezTo>
                  <a:close/>
                </a:path>
              </a:pathLst>
            </a:custGeom>
            <a:solidFill>
              <a:srgbClr val="262626">
                <a:alpha val="6666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597301" cy="641829"/>
            </a:xfrm>
            <a:prstGeom prst="rect">
              <a:avLst/>
            </a:prstGeom>
          </p:spPr>
          <p:txBody>
            <a:bodyPr lIns="27432" tIns="27432" rIns="27432" bIns="27432" rtlCol="0" anchor="ctr"/>
            <a:lstStyle/>
            <a:p>
              <a:pPr algn="ctr">
                <a:lnSpc>
                  <a:spcPts val="77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2447150" y="4467414"/>
            <a:ext cx="1693714" cy="2234118"/>
            <a:chOff x="0" y="0"/>
            <a:chExt cx="597301" cy="7878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97301" cy="787879"/>
            </a:xfrm>
            <a:custGeom>
              <a:avLst/>
              <a:gdLst/>
              <a:ahLst/>
              <a:cxnLst/>
              <a:rect l="l" t="t" r="r" b="b"/>
              <a:pathLst>
                <a:path w="597301" h="787879">
                  <a:moveTo>
                    <a:pt x="199208" y="768810"/>
                  </a:moveTo>
                  <a:cubicBezTo>
                    <a:pt x="229830" y="780324"/>
                    <a:pt x="264644" y="787879"/>
                    <a:pt x="298812" y="787879"/>
                  </a:cubicBezTo>
                  <a:cubicBezTo>
                    <a:pt x="332981" y="787879"/>
                    <a:pt x="365860" y="781402"/>
                    <a:pt x="396159" y="769888"/>
                  </a:cubicBezTo>
                  <a:cubicBezTo>
                    <a:pt x="396805" y="769529"/>
                    <a:pt x="397449" y="769529"/>
                    <a:pt x="398093" y="769169"/>
                  </a:cubicBezTo>
                  <a:cubicBezTo>
                    <a:pt x="511880" y="723114"/>
                    <a:pt x="595690" y="601500"/>
                    <a:pt x="597301" y="459931"/>
                  </a:cubicBezTo>
                  <a:lnTo>
                    <a:pt x="597301" y="0"/>
                  </a:lnTo>
                  <a:lnTo>
                    <a:pt x="0" y="0"/>
                  </a:lnTo>
                  <a:lnTo>
                    <a:pt x="0" y="459589"/>
                  </a:lnTo>
                  <a:cubicBezTo>
                    <a:pt x="1612" y="602219"/>
                    <a:pt x="84132" y="723834"/>
                    <a:pt x="199208" y="768810"/>
                  </a:cubicBezTo>
                  <a:close/>
                </a:path>
              </a:pathLst>
            </a:custGeom>
            <a:solidFill>
              <a:srgbClr val="004AAD">
                <a:alpha val="54902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597301" cy="641829"/>
            </a:xfrm>
            <a:prstGeom prst="rect">
              <a:avLst/>
            </a:prstGeom>
          </p:spPr>
          <p:txBody>
            <a:bodyPr lIns="27432" tIns="27432" rIns="27432" bIns="27432" rtlCol="0" anchor="ctr"/>
            <a:lstStyle/>
            <a:p>
              <a:pPr algn="ctr">
                <a:lnSpc>
                  <a:spcPts val="777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2447150" y="6380203"/>
            <a:ext cx="1693714" cy="2234118"/>
            <a:chOff x="0" y="0"/>
            <a:chExt cx="597301" cy="7878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97301" cy="787879"/>
            </a:xfrm>
            <a:custGeom>
              <a:avLst/>
              <a:gdLst/>
              <a:ahLst/>
              <a:cxnLst/>
              <a:rect l="l" t="t" r="r" b="b"/>
              <a:pathLst>
                <a:path w="597301" h="787879">
                  <a:moveTo>
                    <a:pt x="199208" y="768810"/>
                  </a:moveTo>
                  <a:cubicBezTo>
                    <a:pt x="229830" y="780324"/>
                    <a:pt x="264644" y="787879"/>
                    <a:pt x="298812" y="787879"/>
                  </a:cubicBezTo>
                  <a:cubicBezTo>
                    <a:pt x="332981" y="787879"/>
                    <a:pt x="365860" y="781402"/>
                    <a:pt x="396159" y="769888"/>
                  </a:cubicBezTo>
                  <a:cubicBezTo>
                    <a:pt x="396805" y="769529"/>
                    <a:pt x="397449" y="769529"/>
                    <a:pt x="398093" y="769169"/>
                  </a:cubicBezTo>
                  <a:cubicBezTo>
                    <a:pt x="511880" y="723114"/>
                    <a:pt x="595690" y="601500"/>
                    <a:pt x="597301" y="459931"/>
                  </a:cubicBezTo>
                  <a:lnTo>
                    <a:pt x="597301" y="0"/>
                  </a:lnTo>
                  <a:lnTo>
                    <a:pt x="0" y="0"/>
                  </a:lnTo>
                  <a:lnTo>
                    <a:pt x="0" y="459589"/>
                  </a:lnTo>
                  <a:cubicBezTo>
                    <a:pt x="1612" y="602219"/>
                    <a:pt x="84132" y="723834"/>
                    <a:pt x="199208" y="768810"/>
                  </a:cubicBezTo>
                  <a:close/>
                </a:path>
              </a:pathLst>
            </a:custGeom>
            <a:solidFill>
              <a:srgbClr val="BF2226">
                <a:alpha val="37647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19050"/>
              <a:ext cx="597301" cy="641829"/>
            </a:xfrm>
            <a:prstGeom prst="rect">
              <a:avLst/>
            </a:prstGeom>
          </p:spPr>
          <p:txBody>
            <a:bodyPr lIns="27432" tIns="27432" rIns="27432" bIns="27432" rtlCol="0" anchor="ctr"/>
            <a:lstStyle/>
            <a:p>
              <a:pPr algn="ctr">
                <a:lnSpc>
                  <a:spcPts val="777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12447150" y="8292992"/>
            <a:ext cx="1693714" cy="2234118"/>
            <a:chOff x="0" y="0"/>
            <a:chExt cx="597301" cy="78787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97301" cy="787879"/>
            </a:xfrm>
            <a:custGeom>
              <a:avLst/>
              <a:gdLst/>
              <a:ahLst/>
              <a:cxnLst/>
              <a:rect l="l" t="t" r="r" b="b"/>
              <a:pathLst>
                <a:path w="597301" h="787879">
                  <a:moveTo>
                    <a:pt x="199208" y="768810"/>
                  </a:moveTo>
                  <a:cubicBezTo>
                    <a:pt x="229830" y="780324"/>
                    <a:pt x="264644" y="787879"/>
                    <a:pt x="298812" y="787879"/>
                  </a:cubicBezTo>
                  <a:cubicBezTo>
                    <a:pt x="332981" y="787879"/>
                    <a:pt x="365860" y="781402"/>
                    <a:pt x="396159" y="769888"/>
                  </a:cubicBezTo>
                  <a:cubicBezTo>
                    <a:pt x="396805" y="769529"/>
                    <a:pt x="397449" y="769529"/>
                    <a:pt x="398093" y="769169"/>
                  </a:cubicBezTo>
                  <a:cubicBezTo>
                    <a:pt x="511880" y="723114"/>
                    <a:pt x="595690" y="601500"/>
                    <a:pt x="597301" y="459931"/>
                  </a:cubicBezTo>
                  <a:lnTo>
                    <a:pt x="597301" y="0"/>
                  </a:lnTo>
                  <a:lnTo>
                    <a:pt x="0" y="0"/>
                  </a:lnTo>
                  <a:lnTo>
                    <a:pt x="0" y="459589"/>
                  </a:lnTo>
                  <a:cubicBezTo>
                    <a:pt x="1612" y="602219"/>
                    <a:pt x="84132" y="723834"/>
                    <a:pt x="199208" y="768810"/>
                  </a:cubicBezTo>
                  <a:close/>
                </a:path>
              </a:pathLst>
            </a:custGeom>
            <a:solidFill>
              <a:srgbClr val="B68067">
                <a:alpha val="42745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597301" cy="641829"/>
            </a:xfrm>
            <a:prstGeom prst="rect">
              <a:avLst/>
            </a:prstGeom>
          </p:spPr>
          <p:txBody>
            <a:bodyPr lIns="27432" tIns="27432" rIns="27432" bIns="27432" rtlCol="0" anchor="ctr"/>
            <a:lstStyle/>
            <a:p>
              <a:pPr algn="ctr">
                <a:lnSpc>
                  <a:spcPts val="777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4714220" y="914964"/>
            <a:ext cx="20574" cy="4114800"/>
          </a:xfrm>
          <a:custGeom>
            <a:avLst/>
            <a:gdLst/>
            <a:ahLst/>
            <a:cxnLst/>
            <a:rect l="l" t="t" r="r" b="b"/>
            <a:pathLst>
              <a:path w="20574" h="4114800">
                <a:moveTo>
                  <a:pt x="0" y="0"/>
                </a:moveTo>
                <a:lnTo>
                  <a:pt x="20574" y="0"/>
                </a:lnTo>
                <a:lnTo>
                  <a:pt x="205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7143661" y="9386051"/>
            <a:ext cx="182579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/03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6973" y="4653914"/>
            <a:ext cx="3770954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7"/>
              </a:lnSpc>
            </a:pPr>
            <a:r>
              <a:rPr lang="en-US" sz="508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Porque URCONSA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0" y="261937"/>
            <a:ext cx="685061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7"/>
              </a:lnSpc>
            </a:pPr>
            <a:r>
              <a:rPr lang="en-US" sz="478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Ventaja competitiva</a:t>
            </a:r>
          </a:p>
        </p:txBody>
      </p:sp>
      <p:sp>
        <p:nvSpPr>
          <p:cNvPr id="22" name="Freeform 22"/>
          <p:cNvSpPr/>
          <p:nvPr/>
        </p:nvSpPr>
        <p:spPr>
          <a:xfrm>
            <a:off x="15039594" y="3086100"/>
            <a:ext cx="20574" cy="4114800"/>
          </a:xfrm>
          <a:custGeom>
            <a:avLst/>
            <a:gdLst/>
            <a:ahLst/>
            <a:cxnLst/>
            <a:rect l="l" t="t" r="r" b="b"/>
            <a:pathLst>
              <a:path w="20574" h="4114800">
                <a:moveTo>
                  <a:pt x="0" y="0"/>
                </a:moveTo>
                <a:lnTo>
                  <a:pt x="20574" y="0"/>
                </a:lnTo>
                <a:lnTo>
                  <a:pt x="205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351586" y="5744582"/>
            <a:ext cx="20574" cy="4114800"/>
          </a:xfrm>
          <a:custGeom>
            <a:avLst/>
            <a:gdLst/>
            <a:ahLst/>
            <a:cxnLst/>
            <a:rect l="l" t="t" r="r" b="b"/>
            <a:pathLst>
              <a:path w="20574" h="4114800">
                <a:moveTo>
                  <a:pt x="0" y="0"/>
                </a:moveTo>
                <a:lnTo>
                  <a:pt x="20574" y="0"/>
                </a:lnTo>
                <a:lnTo>
                  <a:pt x="205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2406841" y="1288752"/>
            <a:ext cx="1774333" cy="954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Especialización en Ingeniería de Valor: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559241" y="7143750"/>
            <a:ext cx="1774333" cy="640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Metodología Fase 0: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559241" y="5229277"/>
            <a:ext cx="1774333" cy="640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Red de Especialistas: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559241" y="3167371"/>
            <a:ext cx="1774333" cy="954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Experiencia Comprobada en Los Cabos: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559241" y="8904978"/>
            <a:ext cx="1774333" cy="954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Enfoque en Desarrollo Sostenible:</a:t>
            </a:r>
          </a:p>
        </p:txBody>
      </p:sp>
      <p:sp>
        <p:nvSpPr>
          <p:cNvPr id="29" name="AutoShape 29"/>
          <p:cNvSpPr/>
          <p:nvPr/>
        </p:nvSpPr>
        <p:spPr>
          <a:xfrm>
            <a:off x="6981637" y="1068561"/>
            <a:ext cx="4324725" cy="1042325"/>
          </a:xfrm>
          <a:prstGeom prst="rect">
            <a:avLst/>
          </a:prstGeom>
          <a:solidFill>
            <a:srgbClr val="000000">
              <a:alpha val="14902"/>
            </a:srgbClr>
          </a:solidFill>
        </p:spPr>
      </p:sp>
      <p:sp>
        <p:nvSpPr>
          <p:cNvPr id="30" name="TextBox 30"/>
          <p:cNvSpPr txBox="1"/>
          <p:nvPr/>
        </p:nvSpPr>
        <p:spPr>
          <a:xfrm>
            <a:off x="7147373" y="1083947"/>
            <a:ext cx="4043376" cy="954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5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Optimizamos recursos y maximizamos el retorno de inversión desde la Fase 0</a:t>
            </a:r>
          </a:p>
        </p:txBody>
      </p:sp>
      <p:sp>
        <p:nvSpPr>
          <p:cNvPr id="31" name="AutoShape 31"/>
          <p:cNvSpPr/>
          <p:nvPr/>
        </p:nvSpPr>
        <p:spPr>
          <a:xfrm>
            <a:off x="7147373" y="4789328"/>
            <a:ext cx="4324725" cy="1291273"/>
          </a:xfrm>
          <a:prstGeom prst="rect">
            <a:avLst/>
          </a:prstGeom>
          <a:solidFill>
            <a:srgbClr val="004AAD">
              <a:alpha val="40784"/>
            </a:srgbClr>
          </a:solidFill>
        </p:spPr>
      </p:sp>
      <p:sp>
        <p:nvSpPr>
          <p:cNvPr id="32" name="TextBox 32"/>
          <p:cNvSpPr txBox="1"/>
          <p:nvPr/>
        </p:nvSpPr>
        <p:spPr>
          <a:xfrm>
            <a:off x="7184161" y="4772025"/>
            <a:ext cx="4248525" cy="1268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Coordinación integral con los mejores consultores y gestores de la zona - excelente relación con Gobierno del Estado y Municipio.</a:t>
            </a:r>
          </a:p>
        </p:txBody>
      </p:sp>
      <p:sp>
        <p:nvSpPr>
          <p:cNvPr id="33" name="AutoShape 33"/>
          <p:cNvSpPr/>
          <p:nvPr/>
        </p:nvSpPr>
        <p:spPr>
          <a:xfrm>
            <a:off x="7107961" y="3013564"/>
            <a:ext cx="4324725" cy="1042325"/>
          </a:xfrm>
          <a:prstGeom prst="rect">
            <a:avLst/>
          </a:prstGeom>
          <a:solidFill>
            <a:srgbClr val="000000">
              <a:alpha val="40784"/>
            </a:srgbClr>
          </a:solidFill>
        </p:spPr>
      </p:sp>
      <p:sp>
        <p:nvSpPr>
          <p:cNvPr id="34" name="TextBox 34"/>
          <p:cNvSpPr txBox="1"/>
          <p:nvPr/>
        </p:nvSpPr>
        <p:spPr>
          <a:xfrm>
            <a:off x="7223573" y="3028950"/>
            <a:ext cx="4082790" cy="954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Más de 30 años desarrollando proyectos de alta envergadura en la región</a:t>
            </a:r>
          </a:p>
        </p:txBody>
      </p:sp>
      <p:sp>
        <p:nvSpPr>
          <p:cNvPr id="35" name="AutoShape 35"/>
          <p:cNvSpPr/>
          <p:nvPr/>
        </p:nvSpPr>
        <p:spPr>
          <a:xfrm>
            <a:off x="7147373" y="6814039"/>
            <a:ext cx="4324725" cy="1042325"/>
          </a:xfrm>
          <a:prstGeom prst="rect">
            <a:avLst/>
          </a:prstGeom>
          <a:solidFill>
            <a:srgbClr val="BF2226">
              <a:alpha val="40784"/>
            </a:srgbClr>
          </a:solidFill>
        </p:spPr>
      </p:sp>
      <p:sp>
        <p:nvSpPr>
          <p:cNvPr id="36" name="TextBox 36"/>
          <p:cNvSpPr txBox="1"/>
          <p:nvPr/>
        </p:nvSpPr>
        <p:spPr>
          <a:xfrm>
            <a:off x="7203867" y="6986588"/>
            <a:ext cx="4209114" cy="640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Reducción de riesgos y optimización de tiempos antes de la construcción</a:t>
            </a:r>
          </a:p>
        </p:txBody>
      </p:sp>
      <p:sp>
        <p:nvSpPr>
          <p:cNvPr id="37" name="AutoShape 37"/>
          <p:cNvSpPr/>
          <p:nvPr/>
        </p:nvSpPr>
        <p:spPr>
          <a:xfrm>
            <a:off x="7147373" y="8827914"/>
            <a:ext cx="4324725" cy="1042325"/>
          </a:xfrm>
          <a:prstGeom prst="rect">
            <a:avLst/>
          </a:prstGeom>
          <a:solidFill>
            <a:srgbClr val="B68067">
              <a:alpha val="40784"/>
            </a:srgbClr>
          </a:solidFill>
        </p:spPr>
      </p:sp>
      <p:sp>
        <p:nvSpPr>
          <p:cNvPr id="38" name="TextBox 38"/>
          <p:cNvSpPr txBox="1"/>
          <p:nvPr/>
        </p:nvSpPr>
        <p:spPr>
          <a:xfrm>
            <a:off x="7203867" y="8904275"/>
            <a:ext cx="4209114" cy="954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Integramos criterios ambientales y de eficiencia en cada fase del proyecto</a:t>
            </a:r>
          </a:p>
        </p:txBody>
      </p:sp>
      <p:sp>
        <p:nvSpPr>
          <p:cNvPr id="39" name="Freeform 39"/>
          <p:cNvSpPr/>
          <p:nvPr/>
        </p:nvSpPr>
        <p:spPr>
          <a:xfrm>
            <a:off x="17259300" y="257609"/>
            <a:ext cx="797258" cy="771091"/>
          </a:xfrm>
          <a:custGeom>
            <a:avLst/>
            <a:gdLst/>
            <a:ahLst/>
            <a:cxnLst/>
            <a:rect l="l" t="t" r="r" b="b"/>
            <a:pathLst>
              <a:path w="797258" h="771091">
                <a:moveTo>
                  <a:pt x="0" y="0"/>
                </a:moveTo>
                <a:lnTo>
                  <a:pt x="797258" y="0"/>
                </a:lnTo>
                <a:lnTo>
                  <a:pt x="797258" y="771091"/>
                </a:lnTo>
                <a:lnTo>
                  <a:pt x="0" y="771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01" t="-4802" r="-5195" b="-3854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71489" y="4592553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90" y="0"/>
                </a:lnTo>
                <a:lnTo>
                  <a:pt x="790990" y="793876"/>
                </a:lnTo>
                <a:lnTo>
                  <a:pt x="0" y="793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717355"/>
            <a:chOff x="0" y="0"/>
            <a:chExt cx="6941618" cy="2722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41617" cy="272288"/>
            </a:xfrm>
            <a:custGeom>
              <a:avLst/>
              <a:gdLst/>
              <a:ahLst/>
              <a:cxnLst/>
              <a:rect l="l" t="t" r="r" b="b"/>
              <a:pathLst>
                <a:path w="6941617" h="272288">
                  <a:moveTo>
                    <a:pt x="0" y="0"/>
                  </a:moveTo>
                  <a:lnTo>
                    <a:pt x="6941617" y="0"/>
                  </a:lnTo>
                  <a:lnTo>
                    <a:pt x="6941617" y="272288"/>
                  </a:lnTo>
                  <a:lnTo>
                    <a:pt x="0" y="272288"/>
                  </a:lnTo>
                  <a:close/>
                </a:path>
              </a:pathLst>
            </a:custGeom>
            <a:solidFill>
              <a:srgbClr val="B9B9B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6941618" cy="291338"/>
            </a:xfrm>
            <a:prstGeom prst="rect">
              <a:avLst/>
            </a:prstGeom>
          </p:spPr>
          <p:txBody>
            <a:bodyPr lIns="47963" tIns="47963" rIns="47963" bIns="47963" rtlCol="0" anchor="ctr"/>
            <a:lstStyle/>
            <a:p>
              <a:pPr algn="ctr">
                <a:lnSpc>
                  <a:spcPts val="151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66041" y="7267978"/>
            <a:ext cx="18454041" cy="3019022"/>
            <a:chOff x="0" y="0"/>
            <a:chExt cx="7004642" cy="11459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04642" cy="1145937"/>
            </a:xfrm>
            <a:custGeom>
              <a:avLst/>
              <a:gdLst/>
              <a:ahLst/>
              <a:cxnLst/>
              <a:rect l="l" t="t" r="r" b="b"/>
              <a:pathLst>
                <a:path w="7004642" h="1145937">
                  <a:moveTo>
                    <a:pt x="0" y="0"/>
                  </a:moveTo>
                  <a:lnTo>
                    <a:pt x="7004642" y="0"/>
                  </a:lnTo>
                  <a:lnTo>
                    <a:pt x="7004642" y="1145937"/>
                  </a:lnTo>
                  <a:lnTo>
                    <a:pt x="0" y="1145937"/>
                  </a:lnTo>
                  <a:close/>
                </a:path>
              </a:pathLst>
            </a:custGeom>
            <a:solidFill>
              <a:srgbClr val="B9B9B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7004642" cy="1164987"/>
            </a:xfrm>
            <a:prstGeom prst="rect">
              <a:avLst/>
            </a:prstGeom>
          </p:spPr>
          <p:txBody>
            <a:bodyPr lIns="47963" tIns="47963" rIns="47963" bIns="47963" rtlCol="0" anchor="ctr"/>
            <a:lstStyle/>
            <a:p>
              <a:pPr algn="ctr">
                <a:lnSpc>
                  <a:spcPts val="151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717355"/>
            <a:ext cx="18288000" cy="979066"/>
            <a:chOff x="0" y="0"/>
            <a:chExt cx="6941618" cy="3716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41617" cy="371626"/>
            </a:xfrm>
            <a:custGeom>
              <a:avLst/>
              <a:gdLst/>
              <a:ahLst/>
              <a:cxnLst/>
              <a:rect l="l" t="t" r="r" b="b"/>
              <a:pathLst>
                <a:path w="6941617" h="371626">
                  <a:moveTo>
                    <a:pt x="0" y="0"/>
                  </a:moveTo>
                  <a:lnTo>
                    <a:pt x="6941617" y="0"/>
                  </a:lnTo>
                  <a:lnTo>
                    <a:pt x="6941617" y="371626"/>
                  </a:lnTo>
                  <a:lnTo>
                    <a:pt x="0" y="371626"/>
                  </a:lnTo>
                  <a:close/>
                </a:path>
              </a:pathLst>
            </a:custGeom>
            <a:solidFill>
              <a:srgbClr val="6B6B6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6941618" cy="390676"/>
            </a:xfrm>
            <a:prstGeom prst="rect">
              <a:avLst/>
            </a:prstGeom>
          </p:spPr>
          <p:txBody>
            <a:bodyPr lIns="47963" tIns="47963" rIns="47963" bIns="47963" rtlCol="0" anchor="ctr"/>
            <a:lstStyle/>
            <a:p>
              <a:pPr algn="ctr">
                <a:lnSpc>
                  <a:spcPts val="151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257488" y="6374090"/>
            <a:ext cx="1649774" cy="164977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158466" y="97943"/>
            <a:ext cx="13971068" cy="619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79"/>
              </a:lnSpc>
            </a:pPr>
            <a:r>
              <a:rPr lang="en-US" sz="4318" spc="2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Alcances del Proyecto - Servicios Tecnicos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47455" y="2387813"/>
            <a:ext cx="366794" cy="501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2859" b="1" spc="120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0" y="3530148"/>
            <a:ext cx="3575427" cy="322381"/>
            <a:chOff x="0" y="0"/>
            <a:chExt cx="1942023" cy="1751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42024" cy="175104"/>
            </a:xfrm>
            <a:custGeom>
              <a:avLst/>
              <a:gdLst/>
              <a:ahLst/>
              <a:cxnLst/>
              <a:rect l="l" t="t" r="r" b="b"/>
              <a:pathLst>
                <a:path w="1942024" h="175104">
                  <a:moveTo>
                    <a:pt x="87552" y="0"/>
                  </a:moveTo>
                  <a:lnTo>
                    <a:pt x="1854472" y="0"/>
                  </a:lnTo>
                  <a:cubicBezTo>
                    <a:pt x="1877692" y="0"/>
                    <a:pt x="1899961" y="9224"/>
                    <a:pt x="1916380" y="25643"/>
                  </a:cubicBezTo>
                  <a:cubicBezTo>
                    <a:pt x="1932799" y="42063"/>
                    <a:pt x="1942024" y="64332"/>
                    <a:pt x="1942024" y="87552"/>
                  </a:cubicBezTo>
                  <a:lnTo>
                    <a:pt x="1942024" y="87552"/>
                  </a:lnTo>
                  <a:cubicBezTo>
                    <a:pt x="1942024" y="135906"/>
                    <a:pt x="1902825" y="175104"/>
                    <a:pt x="1854472" y="175104"/>
                  </a:cubicBezTo>
                  <a:lnTo>
                    <a:pt x="87552" y="175104"/>
                  </a:lnTo>
                  <a:cubicBezTo>
                    <a:pt x="39198" y="175104"/>
                    <a:pt x="0" y="135906"/>
                    <a:pt x="0" y="87552"/>
                  </a:cubicBezTo>
                  <a:lnTo>
                    <a:pt x="0" y="87552"/>
                  </a:lnTo>
                  <a:cubicBezTo>
                    <a:pt x="0" y="39198"/>
                    <a:pt x="39198" y="0"/>
                    <a:pt x="87552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942023" cy="222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65137" y="3537411"/>
            <a:ext cx="3265583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u="none" strike="noStrike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Levantamientos topográficos.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56132" y="2277342"/>
            <a:ext cx="774241" cy="711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4"/>
              </a:lnSpc>
            </a:pPr>
            <a:r>
              <a:rPr lang="en-US" sz="4231" b="1" spc="177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id="22" name="Freeform 22"/>
          <p:cNvSpPr/>
          <p:nvPr/>
        </p:nvSpPr>
        <p:spPr>
          <a:xfrm>
            <a:off x="15900064" y="2274807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90" y="0"/>
                </a:lnTo>
                <a:lnTo>
                  <a:pt x="790990" y="793876"/>
                </a:lnTo>
                <a:lnTo>
                  <a:pt x="0" y="793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156872" y="2274335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89" y="0"/>
                </a:lnTo>
                <a:lnTo>
                  <a:pt x="790989" y="793877"/>
                </a:lnTo>
                <a:lnTo>
                  <a:pt x="0" y="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041790" y="2274335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90" y="0"/>
                </a:lnTo>
                <a:lnTo>
                  <a:pt x="790990" y="793877"/>
                </a:lnTo>
                <a:lnTo>
                  <a:pt x="0" y="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717385" y="2274335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90" y="0"/>
                </a:lnTo>
                <a:lnTo>
                  <a:pt x="790990" y="793877"/>
                </a:lnTo>
                <a:lnTo>
                  <a:pt x="0" y="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2308725" y="2274335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89" y="0"/>
                </a:lnTo>
                <a:lnTo>
                  <a:pt x="790989" y="793877"/>
                </a:lnTo>
                <a:lnTo>
                  <a:pt x="0" y="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4185027" y="3588314"/>
            <a:ext cx="2434426" cy="295305"/>
            <a:chOff x="0" y="0"/>
            <a:chExt cx="1322279" cy="16039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22279" cy="160398"/>
            </a:xfrm>
            <a:custGeom>
              <a:avLst/>
              <a:gdLst/>
              <a:ahLst/>
              <a:cxnLst/>
              <a:rect l="l" t="t" r="r" b="b"/>
              <a:pathLst>
                <a:path w="1322279" h="160398">
                  <a:moveTo>
                    <a:pt x="80199" y="0"/>
                  </a:moveTo>
                  <a:lnTo>
                    <a:pt x="1242080" y="0"/>
                  </a:lnTo>
                  <a:cubicBezTo>
                    <a:pt x="1263351" y="0"/>
                    <a:pt x="1283749" y="8449"/>
                    <a:pt x="1298790" y="23490"/>
                  </a:cubicBezTo>
                  <a:cubicBezTo>
                    <a:pt x="1313830" y="38530"/>
                    <a:pt x="1322279" y="58929"/>
                    <a:pt x="1322279" y="80199"/>
                  </a:cubicBezTo>
                  <a:lnTo>
                    <a:pt x="1322279" y="80199"/>
                  </a:lnTo>
                  <a:cubicBezTo>
                    <a:pt x="1322279" y="124491"/>
                    <a:pt x="1286373" y="160398"/>
                    <a:pt x="1242080" y="160398"/>
                  </a:cubicBezTo>
                  <a:lnTo>
                    <a:pt x="80199" y="160398"/>
                  </a:lnTo>
                  <a:cubicBezTo>
                    <a:pt x="35906" y="160398"/>
                    <a:pt x="0" y="124491"/>
                    <a:pt x="0" y="80199"/>
                  </a:cubicBezTo>
                  <a:lnTo>
                    <a:pt x="0" y="80199"/>
                  </a:lnTo>
                  <a:cubicBezTo>
                    <a:pt x="0" y="35906"/>
                    <a:pt x="35906" y="0"/>
                    <a:pt x="80199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1322279" cy="208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4337427" y="3582299"/>
            <a:ext cx="2282026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Estudio Hidrologico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7825006" y="3561238"/>
            <a:ext cx="2514738" cy="307415"/>
            <a:chOff x="0" y="0"/>
            <a:chExt cx="1365901" cy="16697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365901" cy="166975"/>
            </a:xfrm>
            <a:custGeom>
              <a:avLst/>
              <a:gdLst/>
              <a:ahLst/>
              <a:cxnLst/>
              <a:rect l="l" t="t" r="r" b="b"/>
              <a:pathLst>
                <a:path w="1365901" h="166975">
                  <a:moveTo>
                    <a:pt x="83487" y="0"/>
                  </a:moveTo>
                  <a:lnTo>
                    <a:pt x="1282414" y="0"/>
                  </a:lnTo>
                  <a:cubicBezTo>
                    <a:pt x="1328522" y="0"/>
                    <a:pt x="1365901" y="37379"/>
                    <a:pt x="1365901" y="83487"/>
                  </a:cubicBezTo>
                  <a:lnTo>
                    <a:pt x="1365901" y="83487"/>
                  </a:lnTo>
                  <a:cubicBezTo>
                    <a:pt x="1365901" y="105630"/>
                    <a:pt x="1357105" y="126865"/>
                    <a:pt x="1341448" y="142522"/>
                  </a:cubicBezTo>
                  <a:cubicBezTo>
                    <a:pt x="1325791" y="158179"/>
                    <a:pt x="1304556" y="166975"/>
                    <a:pt x="1282414" y="166975"/>
                  </a:cubicBezTo>
                  <a:lnTo>
                    <a:pt x="83487" y="166975"/>
                  </a:lnTo>
                  <a:cubicBezTo>
                    <a:pt x="37379" y="166975"/>
                    <a:pt x="0" y="129596"/>
                    <a:pt x="0" y="83487"/>
                  </a:cubicBezTo>
                  <a:lnTo>
                    <a:pt x="0" y="83487"/>
                  </a:lnTo>
                  <a:cubicBezTo>
                    <a:pt x="0" y="37379"/>
                    <a:pt x="37379" y="0"/>
                    <a:pt x="83487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1365901" cy="214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7930429" y="3582299"/>
            <a:ext cx="2427141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Sondeo geo eléctrico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1257599" y="3574776"/>
            <a:ext cx="2845616" cy="308843"/>
            <a:chOff x="0" y="0"/>
            <a:chExt cx="1545620" cy="16775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545620" cy="167751"/>
            </a:xfrm>
            <a:custGeom>
              <a:avLst/>
              <a:gdLst/>
              <a:ahLst/>
              <a:cxnLst/>
              <a:rect l="l" t="t" r="r" b="b"/>
              <a:pathLst>
                <a:path w="1545620" h="167751">
                  <a:moveTo>
                    <a:pt x="83875" y="0"/>
                  </a:moveTo>
                  <a:lnTo>
                    <a:pt x="1461745" y="0"/>
                  </a:lnTo>
                  <a:cubicBezTo>
                    <a:pt x="1508068" y="0"/>
                    <a:pt x="1545620" y="37552"/>
                    <a:pt x="1545620" y="83875"/>
                  </a:cubicBezTo>
                  <a:lnTo>
                    <a:pt x="1545620" y="83875"/>
                  </a:lnTo>
                  <a:cubicBezTo>
                    <a:pt x="1545620" y="130198"/>
                    <a:pt x="1508068" y="167751"/>
                    <a:pt x="1461745" y="167751"/>
                  </a:cubicBezTo>
                  <a:lnTo>
                    <a:pt x="83875" y="167751"/>
                  </a:lnTo>
                  <a:cubicBezTo>
                    <a:pt x="37552" y="167751"/>
                    <a:pt x="0" y="130198"/>
                    <a:pt x="0" y="83875"/>
                  </a:cubicBezTo>
                  <a:lnTo>
                    <a:pt x="0" y="83875"/>
                  </a:lnTo>
                  <a:cubicBezTo>
                    <a:pt x="0" y="37552"/>
                    <a:pt x="37552" y="0"/>
                    <a:pt x="83875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1545620" cy="215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1305224" y="3590829"/>
            <a:ext cx="2797990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Plan Maestro conceptual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4622388" y="3546272"/>
            <a:ext cx="3575427" cy="322381"/>
            <a:chOff x="0" y="0"/>
            <a:chExt cx="1942023" cy="17510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942024" cy="175104"/>
            </a:xfrm>
            <a:custGeom>
              <a:avLst/>
              <a:gdLst/>
              <a:ahLst/>
              <a:cxnLst/>
              <a:rect l="l" t="t" r="r" b="b"/>
              <a:pathLst>
                <a:path w="1942024" h="175104">
                  <a:moveTo>
                    <a:pt x="87552" y="0"/>
                  </a:moveTo>
                  <a:lnTo>
                    <a:pt x="1854472" y="0"/>
                  </a:lnTo>
                  <a:cubicBezTo>
                    <a:pt x="1877692" y="0"/>
                    <a:pt x="1899961" y="9224"/>
                    <a:pt x="1916380" y="25643"/>
                  </a:cubicBezTo>
                  <a:cubicBezTo>
                    <a:pt x="1932799" y="42063"/>
                    <a:pt x="1942024" y="64332"/>
                    <a:pt x="1942024" y="87552"/>
                  </a:cubicBezTo>
                  <a:lnTo>
                    <a:pt x="1942024" y="87552"/>
                  </a:lnTo>
                  <a:cubicBezTo>
                    <a:pt x="1942024" y="135906"/>
                    <a:pt x="1902825" y="175104"/>
                    <a:pt x="1854472" y="175104"/>
                  </a:cubicBezTo>
                  <a:lnTo>
                    <a:pt x="87552" y="175104"/>
                  </a:lnTo>
                  <a:cubicBezTo>
                    <a:pt x="39198" y="175104"/>
                    <a:pt x="0" y="135906"/>
                    <a:pt x="0" y="87552"/>
                  </a:cubicBezTo>
                  <a:lnTo>
                    <a:pt x="0" y="87552"/>
                  </a:lnTo>
                  <a:cubicBezTo>
                    <a:pt x="0" y="39198"/>
                    <a:pt x="39198" y="0"/>
                    <a:pt x="87552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1942023" cy="222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4712815" y="3582299"/>
            <a:ext cx="3394574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Estudios de impacto ambiental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1252234" y="5671877"/>
            <a:ext cx="3090990" cy="255164"/>
            <a:chOff x="0" y="0"/>
            <a:chExt cx="1678897" cy="13859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678897" cy="138594"/>
            </a:xfrm>
            <a:custGeom>
              <a:avLst/>
              <a:gdLst/>
              <a:ahLst/>
              <a:cxnLst/>
              <a:rect l="l" t="t" r="r" b="b"/>
              <a:pathLst>
                <a:path w="1678897" h="138594">
                  <a:moveTo>
                    <a:pt x="69297" y="0"/>
                  </a:moveTo>
                  <a:lnTo>
                    <a:pt x="1609600" y="0"/>
                  </a:lnTo>
                  <a:cubicBezTo>
                    <a:pt x="1647872" y="0"/>
                    <a:pt x="1678897" y="31025"/>
                    <a:pt x="1678897" y="69297"/>
                  </a:cubicBezTo>
                  <a:lnTo>
                    <a:pt x="1678897" y="69297"/>
                  </a:lnTo>
                  <a:cubicBezTo>
                    <a:pt x="1678897" y="87676"/>
                    <a:pt x="1671596" y="105302"/>
                    <a:pt x="1658601" y="118298"/>
                  </a:cubicBezTo>
                  <a:cubicBezTo>
                    <a:pt x="1645605" y="131293"/>
                    <a:pt x="1627979" y="138594"/>
                    <a:pt x="1609600" y="138594"/>
                  </a:cubicBezTo>
                  <a:lnTo>
                    <a:pt x="69297" y="138594"/>
                  </a:lnTo>
                  <a:cubicBezTo>
                    <a:pt x="50918" y="138594"/>
                    <a:pt x="33292" y="131293"/>
                    <a:pt x="20297" y="118298"/>
                  </a:cubicBezTo>
                  <a:cubicBezTo>
                    <a:pt x="7301" y="105302"/>
                    <a:pt x="0" y="87676"/>
                    <a:pt x="0" y="69297"/>
                  </a:cubicBezTo>
                  <a:lnTo>
                    <a:pt x="0" y="69297"/>
                  </a:lnTo>
                  <a:cubicBezTo>
                    <a:pt x="0" y="50918"/>
                    <a:pt x="7301" y="33292"/>
                    <a:pt x="20297" y="20297"/>
                  </a:cubicBezTo>
                  <a:cubicBezTo>
                    <a:pt x="33292" y="7301"/>
                    <a:pt x="50918" y="0"/>
                    <a:pt x="69297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47625"/>
              <a:ext cx="1678897" cy="186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8021166" y="5682646"/>
            <a:ext cx="2318578" cy="310444"/>
            <a:chOff x="0" y="0"/>
            <a:chExt cx="1259355" cy="16862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259355" cy="168620"/>
            </a:xfrm>
            <a:custGeom>
              <a:avLst/>
              <a:gdLst/>
              <a:ahLst/>
              <a:cxnLst/>
              <a:rect l="l" t="t" r="r" b="b"/>
              <a:pathLst>
                <a:path w="1259355" h="168620">
                  <a:moveTo>
                    <a:pt x="84310" y="0"/>
                  </a:moveTo>
                  <a:lnTo>
                    <a:pt x="1175045" y="0"/>
                  </a:lnTo>
                  <a:cubicBezTo>
                    <a:pt x="1197406" y="0"/>
                    <a:pt x="1218850" y="8883"/>
                    <a:pt x="1234661" y="24694"/>
                  </a:cubicBezTo>
                  <a:cubicBezTo>
                    <a:pt x="1250473" y="40505"/>
                    <a:pt x="1259355" y="61950"/>
                    <a:pt x="1259355" y="84310"/>
                  </a:cubicBezTo>
                  <a:lnTo>
                    <a:pt x="1259355" y="84310"/>
                  </a:lnTo>
                  <a:cubicBezTo>
                    <a:pt x="1259355" y="130873"/>
                    <a:pt x="1221608" y="168620"/>
                    <a:pt x="1175045" y="168620"/>
                  </a:cubicBezTo>
                  <a:lnTo>
                    <a:pt x="84310" y="168620"/>
                  </a:lnTo>
                  <a:cubicBezTo>
                    <a:pt x="37747" y="168620"/>
                    <a:pt x="0" y="130873"/>
                    <a:pt x="0" y="84310"/>
                  </a:cubicBezTo>
                  <a:lnTo>
                    <a:pt x="0" y="84310"/>
                  </a:lnTo>
                  <a:cubicBezTo>
                    <a:pt x="0" y="37747"/>
                    <a:pt x="37747" y="0"/>
                    <a:pt x="84310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47625"/>
              <a:ext cx="1259355" cy="216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754079" y="5699486"/>
            <a:ext cx="3575427" cy="322381"/>
            <a:chOff x="0" y="0"/>
            <a:chExt cx="1942023" cy="175104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942024" cy="175104"/>
            </a:xfrm>
            <a:custGeom>
              <a:avLst/>
              <a:gdLst/>
              <a:ahLst/>
              <a:cxnLst/>
              <a:rect l="l" t="t" r="r" b="b"/>
              <a:pathLst>
                <a:path w="1942024" h="175104">
                  <a:moveTo>
                    <a:pt x="87552" y="0"/>
                  </a:moveTo>
                  <a:lnTo>
                    <a:pt x="1854472" y="0"/>
                  </a:lnTo>
                  <a:cubicBezTo>
                    <a:pt x="1877692" y="0"/>
                    <a:pt x="1899961" y="9224"/>
                    <a:pt x="1916380" y="25643"/>
                  </a:cubicBezTo>
                  <a:cubicBezTo>
                    <a:pt x="1932799" y="42063"/>
                    <a:pt x="1942024" y="64332"/>
                    <a:pt x="1942024" y="87552"/>
                  </a:cubicBezTo>
                  <a:lnTo>
                    <a:pt x="1942024" y="87552"/>
                  </a:lnTo>
                  <a:cubicBezTo>
                    <a:pt x="1942024" y="135906"/>
                    <a:pt x="1902825" y="175104"/>
                    <a:pt x="1854472" y="175104"/>
                  </a:cubicBezTo>
                  <a:lnTo>
                    <a:pt x="87552" y="175104"/>
                  </a:lnTo>
                  <a:cubicBezTo>
                    <a:pt x="39198" y="175104"/>
                    <a:pt x="0" y="135906"/>
                    <a:pt x="0" y="87552"/>
                  </a:cubicBezTo>
                  <a:lnTo>
                    <a:pt x="0" y="87552"/>
                  </a:lnTo>
                  <a:cubicBezTo>
                    <a:pt x="0" y="39198"/>
                    <a:pt x="39198" y="0"/>
                    <a:pt x="87552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47625"/>
              <a:ext cx="1942023" cy="222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2494236" y="2367431"/>
            <a:ext cx="37234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4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249911" y="2367527"/>
            <a:ext cx="395495" cy="535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</a:pPr>
            <a:r>
              <a:rPr lang="en-US" sz="3083" b="1" spc="129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id="54" name="Freeform 54"/>
          <p:cNvSpPr/>
          <p:nvPr/>
        </p:nvSpPr>
        <p:spPr>
          <a:xfrm>
            <a:off x="8748505" y="4510425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90" y="0"/>
                </a:lnTo>
                <a:lnTo>
                  <a:pt x="790990" y="793876"/>
                </a:lnTo>
                <a:lnTo>
                  <a:pt x="0" y="793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4977174" y="4524609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89" y="0"/>
                </a:lnTo>
                <a:lnTo>
                  <a:pt x="790989" y="793877"/>
                </a:lnTo>
                <a:lnTo>
                  <a:pt x="0" y="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1190030" y="4524609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89" y="0"/>
                </a:lnTo>
                <a:lnTo>
                  <a:pt x="790989" y="793877"/>
                </a:lnTo>
                <a:lnTo>
                  <a:pt x="0" y="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12308725" y="4496711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89" y="0"/>
                </a:lnTo>
                <a:lnTo>
                  <a:pt x="790989" y="793876"/>
                </a:lnTo>
                <a:lnTo>
                  <a:pt x="0" y="793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8" name="TextBox 58"/>
          <p:cNvSpPr txBox="1"/>
          <p:nvPr/>
        </p:nvSpPr>
        <p:spPr>
          <a:xfrm>
            <a:off x="-53174" y="841170"/>
            <a:ext cx="18030018" cy="686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19"/>
              </a:lnSpc>
            </a:pPr>
            <a:r>
              <a:rPr lang="en-US" sz="1918" spc="27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Acompañamiento técnico integral durante la planeación, gestión, desarrollo de proyectos técnicos, presupuestos y programas para el correcto inicio de la construcción de La Capilla.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6109389" y="2400291"/>
            <a:ext cx="37234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5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6019749" y="4721323"/>
            <a:ext cx="46198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10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2539870" y="4597994"/>
            <a:ext cx="37234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9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380401" y="4639195"/>
            <a:ext cx="37234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6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957829" y="4639195"/>
            <a:ext cx="37234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8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216070" y="4654789"/>
            <a:ext cx="37234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7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1302419" y="5665340"/>
            <a:ext cx="3265583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Verificador eléctrico y DRO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189157" y="5698699"/>
            <a:ext cx="2282026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Mecánica de suelos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754079" y="5698699"/>
            <a:ext cx="3657487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Estudios de no afectación pluvial</a:t>
            </a:r>
          </a:p>
        </p:txBody>
      </p:sp>
      <p:grpSp>
        <p:nvGrpSpPr>
          <p:cNvPr id="68" name="Group 68"/>
          <p:cNvGrpSpPr/>
          <p:nvPr/>
        </p:nvGrpSpPr>
        <p:grpSpPr>
          <a:xfrm>
            <a:off x="72326" y="5674584"/>
            <a:ext cx="3075587" cy="338505"/>
            <a:chOff x="0" y="0"/>
            <a:chExt cx="1670531" cy="183862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670531" cy="183862"/>
            </a:xfrm>
            <a:custGeom>
              <a:avLst/>
              <a:gdLst/>
              <a:ahLst/>
              <a:cxnLst/>
              <a:rect l="l" t="t" r="r" b="b"/>
              <a:pathLst>
                <a:path w="1670531" h="183862">
                  <a:moveTo>
                    <a:pt x="91931" y="0"/>
                  </a:moveTo>
                  <a:lnTo>
                    <a:pt x="1578600" y="0"/>
                  </a:lnTo>
                  <a:cubicBezTo>
                    <a:pt x="1629372" y="0"/>
                    <a:pt x="1670531" y="41159"/>
                    <a:pt x="1670531" y="91931"/>
                  </a:cubicBezTo>
                  <a:lnTo>
                    <a:pt x="1670531" y="91931"/>
                  </a:lnTo>
                  <a:cubicBezTo>
                    <a:pt x="1670531" y="116312"/>
                    <a:pt x="1660846" y="139695"/>
                    <a:pt x="1643605" y="156936"/>
                  </a:cubicBezTo>
                  <a:cubicBezTo>
                    <a:pt x="1626365" y="174176"/>
                    <a:pt x="1602982" y="183862"/>
                    <a:pt x="1578600" y="183862"/>
                  </a:cubicBezTo>
                  <a:lnTo>
                    <a:pt x="91931" y="183862"/>
                  </a:lnTo>
                  <a:cubicBezTo>
                    <a:pt x="67549" y="183862"/>
                    <a:pt x="44166" y="174176"/>
                    <a:pt x="26926" y="156936"/>
                  </a:cubicBezTo>
                  <a:cubicBezTo>
                    <a:pt x="9686" y="139695"/>
                    <a:pt x="0" y="116312"/>
                    <a:pt x="0" y="91931"/>
                  </a:cubicBezTo>
                  <a:lnTo>
                    <a:pt x="0" y="91931"/>
                  </a:lnTo>
                  <a:cubicBezTo>
                    <a:pt x="0" y="67549"/>
                    <a:pt x="9686" y="44166"/>
                    <a:pt x="26926" y="26926"/>
                  </a:cubicBezTo>
                  <a:cubicBezTo>
                    <a:pt x="44166" y="9686"/>
                    <a:pt x="67549" y="0"/>
                    <a:pt x="91931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0" y="-47625"/>
              <a:ext cx="1670531" cy="2314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72326" y="5700162"/>
            <a:ext cx="3265583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Estudio técnico justificativo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14622388" y="5638019"/>
            <a:ext cx="3575427" cy="322381"/>
            <a:chOff x="0" y="0"/>
            <a:chExt cx="1942023" cy="175104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942024" cy="175104"/>
            </a:xfrm>
            <a:custGeom>
              <a:avLst/>
              <a:gdLst/>
              <a:ahLst/>
              <a:cxnLst/>
              <a:rect l="l" t="t" r="r" b="b"/>
              <a:pathLst>
                <a:path w="1942024" h="175104">
                  <a:moveTo>
                    <a:pt x="87552" y="0"/>
                  </a:moveTo>
                  <a:lnTo>
                    <a:pt x="1854472" y="0"/>
                  </a:lnTo>
                  <a:cubicBezTo>
                    <a:pt x="1877692" y="0"/>
                    <a:pt x="1899961" y="9224"/>
                    <a:pt x="1916380" y="25643"/>
                  </a:cubicBezTo>
                  <a:cubicBezTo>
                    <a:pt x="1932799" y="42063"/>
                    <a:pt x="1942024" y="64332"/>
                    <a:pt x="1942024" y="87552"/>
                  </a:cubicBezTo>
                  <a:lnTo>
                    <a:pt x="1942024" y="87552"/>
                  </a:lnTo>
                  <a:cubicBezTo>
                    <a:pt x="1942024" y="135906"/>
                    <a:pt x="1902825" y="175104"/>
                    <a:pt x="1854472" y="175104"/>
                  </a:cubicBezTo>
                  <a:lnTo>
                    <a:pt x="87552" y="175104"/>
                  </a:lnTo>
                  <a:cubicBezTo>
                    <a:pt x="39198" y="175104"/>
                    <a:pt x="0" y="135906"/>
                    <a:pt x="0" y="87552"/>
                  </a:cubicBezTo>
                  <a:lnTo>
                    <a:pt x="0" y="87552"/>
                  </a:lnTo>
                  <a:cubicBezTo>
                    <a:pt x="0" y="39198"/>
                    <a:pt x="39198" y="0"/>
                    <a:pt x="87552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0" y="-47625"/>
              <a:ext cx="1942023" cy="222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75" name="TextBox 75"/>
          <p:cNvSpPr txBox="1"/>
          <p:nvPr/>
        </p:nvSpPr>
        <p:spPr>
          <a:xfrm>
            <a:off x="14777310" y="5692731"/>
            <a:ext cx="3265583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Aesoría ambiental y juridica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4579" y="9423400"/>
            <a:ext cx="182579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/04</a:t>
            </a:r>
          </a:p>
        </p:txBody>
      </p:sp>
      <p:sp>
        <p:nvSpPr>
          <p:cNvPr id="77" name="Freeform 77"/>
          <p:cNvSpPr/>
          <p:nvPr/>
        </p:nvSpPr>
        <p:spPr>
          <a:xfrm>
            <a:off x="17245635" y="9258300"/>
            <a:ext cx="797258" cy="771091"/>
          </a:xfrm>
          <a:custGeom>
            <a:avLst/>
            <a:gdLst/>
            <a:ahLst/>
            <a:cxnLst/>
            <a:rect l="l" t="t" r="r" b="b"/>
            <a:pathLst>
              <a:path w="797258" h="771091">
                <a:moveTo>
                  <a:pt x="0" y="0"/>
                </a:moveTo>
                <a:lnTo>
                  <a:pt x="797258" y="0"/>
                </a:lnTo>
                <a:lnTo>
                  <a:pt x="797258" y="771091"/>
                </a:lnTo>
                <a:lnTo>
                  <a:pt x="0" y="771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01" t="-4802" r="-5195" b="-3854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71489" y="4592553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90" y="0"/>
                </a:lnTo>
                <a:lnTo>
                  <a:pt x="790990" y="793876"/>
                </a:lnTo>
                <a:lnTo>
                  <a:pt x="0" y="793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717355"/>
            <a:chOff x="0" y="0"/>
            <a:chExt cx="6941618" cy="2722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41617" cy="272288"/>
            </a:xfrm>
            <a:custGeom>
              <a:avLst/>
              <a:gdLst/>
              <a:ahLst/>
              <a:cxnLst/>
              <a:rect l="l" t="t" r="r" b="b"/>
              <a:pathLst>
                <a:path w="6941617" h="272288">
                  <a:moveTo>
                    <a:pt x="0" y="0"/>
                  </a:moveTo>
                  <a:lnTo>
                    <a:pt x="6941617" y="0"/>
                  </a:lnTo>
                  <a:lnTo>
                    <a:pt x="6941617" y="272288"/>
                  </a:lnTo>
                  <a:lnTo>
                    <a:pt x="0" y="272288"/>
                  </a:lnTo>
                  <a:close/>
                </a:path>
              </a:pathLst>
            </a:custGeom>
            <a:solidFill>
              <a:srgbClr val="B9B9B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6941618" cy="291338"/>
            </a:xfrm>
            <a:prstGeom prst="rect">
              <a:avLst/>
            </a:prstGeom>
          </p:spPr>
          <p:txBody>
            <a:bodyPr lIns="47963" tIns="47963" rIns="47963" bIns="47963" rtlCol="0" anchor="ctr"/>
            <a:lstStyle/>
            <a:p>
              <a:pPr algn="ctr">
                <a:lnSpc>
                  <a:spcPts val="151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66041" y="7267978"/>
            <a:ext cx="18454041" cy="3019022"/>
            <a:chOff x="0" y="0"/>
            <a:chExt cx="7004642" cy="11459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04642" cy="1145937"/>
            </a:xfrm>
            <a:custGeom>
              <a:avLst/>
              <a:gdLst/>
              <a:ahLst/>
              <a:cxnLst/>
              <a:rect l="l" t="t" r="r" b="b"/>
              <a:pathLst>
                <a:path w="7004642" h="1145937">
                  <a:moveTo>
                    <a:pt x="0" y="0"/>
                  </a:moveTo>
                  <a:lnTo>
                    <a:pt x="7004642" y="0"/>
                  </a:lnTo>
                  <a:lnTo>
                    <a:pt x="7004642" y="1145937"/>
                  </a:lnTo>
                  <a:lnTo>
                    <a:pt x="0" y="1145937"/>
                  </a:lnTo>
                  <a:close/>
                </a:path>
              </a:pathLst>
            </a:custGeom>
            <a:solidFill>
              <a:srgbClr val="B9B9B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7004642" cy="1164987"/>
            </a:xfrm>
            <a:prstGeom prst="rect">
              <a:avLst/>
            </a:prstGeom>
          </p:spPr>
          <p:txBody>
            <a:bodyPr lIns="47963" tIns="47963" rIns="47963" bIns="47963" rtlCol="0" anchor="ctr"/>
            <a:lstStyle/>
            <a:p>
              <a:pPr algn="ctr">
                <a:lnSpc>
                  <a:spcPts val="151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717355"/>
            <a:ext cx="18288000" cy="979066"/>
            <a:chOff x="0" y="0"/>
            <a:chExt cx="6941618" cy="3716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41617" cy="371626"/>
            </a:xfrm>
            <a:custGeom>
              <a:avLst/>
              <a:gdLst/>
              <a:ahLst/>
              <a:cxnLst/>
              <a:rect l="l" t="t" r="r" b="b"/>
              <a:pathLst>
                <a:path w="6941617" h="371626">
                  <a:moveTo>
                    <a:pt x="0" y="0"/>
                  </a:moveTo>
                  <a:lnTo>
                    <a:pt x="6941617" y="0"/>
                  </a:lnTo>
                  <a:lnTo>
                    <a:pt x="6941617" y="371626"/>
                  </a:lnTo>
                  <a:lnTo>
                    <a:pt x="0" y="371626"/>
                  </a:lnTo>
                  <a:close/>
                </a:path>
              </a:pathLst>
            </a:custGeom>
            <a:solidFill>
              <a:srgbClr val="6B6B6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6941618" cy="390676"/>
            </a:xfrm>
            <a:prstGeom prst="rect">
              <a:avLst/>
            </a:prstGeom>
          </p:spPr>
          <p:txBody>
            <a:bodyPr lIns="47963" tIns="47963" rIns="47963" bIns="47963" rtlCol="0" anchor="ctr"/>
            <a:lstStyle/>
            <a:p>
              <a:pPr algn="ctr">
                <a:lnSpc>
                  <a:spcPts val="151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257488" y="6374090"/>
            <a:ext cx="1649774" cy="164977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158466" y="97943"/>
            <a:ext cx="13971068" cy="619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79"/>
              </a:lnSpc>
            </a:pPr>
            <a:r>
              <a:rPr lang="en-US" sz="4318" spc="2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Alcances del Proyecto - Diseños de Ingeniería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47455" y="2387813"/>
            <a:ext cx="366794" cy="501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2859" b="1" spc="120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0" y="3530148"/>
            <a:ext cx="3575427" cy="322381"/>
            <a:chOff x="0" y="0"/>
            <a:chExt cx="1942023" cy="1751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42024" cy="175104"/>
            </a:xfrm>
            <a:custGeom>
              <a:avLst/>
              <a:gdLst/>
              <a:ahLst/>
              <a:cxnLst/>
              <a:rect l="l" t="t" r="r" b="b"/>
              <a:pathLst>
                <a:path w="1942024" h="175104">
                  <a:moveTo>
                    <a:pt x="87552" y="0"/>
                  </a:moveTo>
                  <a:lnTo>
                    <a:pt x="1854472" y="0"/>
                  </a:lnTo>
                  <a:cubicBezTo>
                    <a:pt x="1877692" y="0"/>
                    <a:pt x="1899961" y="9224"/>
                    <a:pt x="1916380" y="25643"/>
                  </a:cubicBezTo>
                  <a:cubicBezTo>
                    <a:pt x="1932799" y="42063"/>
                    <a:pt x="1942024" y="64332"/>
                    <a:pt x="1942024" y="87552"/>
                  </a:cubicBezTo>
                  <a:lnTo>
                    <a:pt x="1942024" y="87552"/>
                  </a:lnTo>
                  <a:cubicBezTo>
                    <a:pt x="1942024" y="135906"/>
                    <a:pt x="1902825" y="175104"/>
                    <a:pt x="1854472" y="175104"/>
                  </a:cubicBezTo>
                  <a:lnTo>
                    <a:pt x="87552" y="175104"/>
                  </a:lnTo>
                  <a:cubicBezTo>
                    <a:pt x="39198" y="175104"/>
                    <a:pt x="0" y="135906"/>
                    <a:pt x="0" y="87552"/>
                  </a:cubicBezTo>
                  <a:lnTo>
                    <a:pt x="0" y="87552"/>
                  </a:lnTo>
                  <a:cubicBezTo>
                    <a:pt x="0" y="39198"/>
                    <a:pt x="39198" y="0"/>
                    <a:pt x="87552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942023" cy="222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56132" y="4096661"/>
            <a:ext cx="1649774" cy="164977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65137" y="3537411"/>
            <a:ext cx="3410290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Plan maestro con usos de suelo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56132" y="2277342"/>
            <a:ext cx="774241" cy="711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4"/>
              </a:lnSpc>
            </a:pPr>
            <a:r>
              <a:rPr lang="en-US" sz="4231" b="1" spc="177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id="25" name="Freeform 25"/>
          <p:cNvSpPr/>
          <p:nvPr/>
        </p:nvSpPr>
        <p:spPr>
          <a:xfrm>
            <a:off x="15900064" y="2274807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90" y="0"/>
                </a:lnTo>
                <a:lnTo>
                  <a:pt x="790990" y="793876"/>
                </a:lnTo>
                <a:lnTo>
                  <a:pt x="0" y="793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156872" y="2274335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89" y="0"/>
                </a:lnTo>
                <a:lnTo>
                  <a:pt x="790989" y="793877"/>
                </a:lnTo>
                <a:lnTo>
                  <a:pt x="0" y="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5041790" y="2274335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90" y="0"/>
                </a:lnTo>
                <a:lnTo>
                  <a:pt x="790990" y="793877"/>
                </a:lnTo>
                <a:lnTo>
                  <a:pt x="0" y="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717385" y="2274335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90" y="0"/>
                </a:lnTo>
                <a:lnTo>
                  <a:pt x="790990" y="793877"/>
                </a:lnTo>
                <a:lnTo>
                  <a:pt x="0" y="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2308725" y="2274335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89" y="0"/>
                </a:lnTo>
                <a:lnTo>
                  <a:pt x="790989" y="793877"/>
                </a:lnTo>
                <a:lnTo>
                  <a:pt x="0" y="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4185027" y="3588314"/>
            <a:ext cx="2677954" cy="526721"/>
            <a:chOff x="0" y="0"/>
            <a:chExt cx="1454554" cy="28609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454554" cy="286093"/>
            </a:xfrm>
            <a:custGeom>
              <a:avLst/>
              <a:gdLst/>
              <a:ahLst/>
              <a:cxnLst/>
              <a:rect l="l" t="t" r="r" b="b"/>
              <a:pathLst>
                <a:path w="1454554" h="286093">
                  <a:moveTo>
                    <a:pt x="143046" y="0"/>
                  </a:moveTo>
                  <a:lnTo>
                    <a:pt x="1311507" y="0"/>
                  </a:lnTo>
                  <a:cubicBezTo>
                    <a:pt x="1390510" y="0"/>
                    <a:pt x="1454554" y="64044"/>
                    <a:pt x="1454554" y="143046"/>
                  </a:cubicBezTo>
                  <a:lnTo>
                    <a:pt x="1454554" y="143046"/>
                  </a:lnTo>
                  <a:cubicBezTo>
                    <a:pt x="1454554" y="222049"/>
                    <a:pt x="1390510" y="286093"/>
                    <a:pt x="1311507" y="286093"/>
                  </a:cubicBezTo>
                  <a:lnTo>
                    <a:pt x="143046" y="286093"/>
                  </a:lnTo>
                  <a:cubicBezTo>
                    <a:pt x="64044" y="286093"/>
                    <a:pt x="0" y="222049"/>
                    <a:pt x="0" y="143046"/>
                  </a:cubicBezTo>
                  <a:lnTo>
                    <a:pt x="0" y="143046"/>
                  </a:lnTo>
                  <a:cubicBezTo>
                    <a:pt x="0" y="64044"/>
                    <a:pt x="64044" y="0"/>
                    <a:pt x="143046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1454554" cy="3337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4320045" y="3601349"/>
            <a:ext cx="2525554" cy="5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Estudio de alternativas de infraestructura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7825006" y="3561238"/>
            <a:ext cx="2677778" cy="307415"/>
            <a:chOff x="0" y="0"/>
            <a:chExt cx="1454458" cy="16697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54458" cy="166975"/>
            </a:xfrm>
            <a:custGeom>
              <a:avLst/>
              <a:gdLst/>
              <a:ahLst/>
              <a:cxnLst/>
              <a:rect l="l" t="t" r="r" b="b"/>
              <a:pathLst>
                <a:path w="1454458" h="166975">
                  <a:moveTo>
                    <a:pt x="83487" y="0"/>
                  </a:moveTo>
                  <a:lnTo>
                    <a:pt x="1370970" y="0"/>
                  </a:lnTo>
                  <a:cubicBezTo>
                    <a:pt x="1393113" y="0"/>
                    <a:pt x="1414348" y="8796"/>
                    <a:pt x="1430005" y="24453"/>
                  </a:cubicBezTo>
                  <a:cubicBezTo>
                    <a:pt x="1445662" y="40110"/>
                    <a:pt x="1454458" y="61345"/>
                    <a:pt x="1454458" y="83487"/>
                  </a:cubicBezTo>
                  <a:lnTo>
                    <a:pt x="1454458" y="83487"/>
                  </a:lnTo>
                  <a:cubicBezTo>
                    <a:pt x="1454458" y="129596"/>
                    <a:pt x="1417079" y="166975"/>
                    <a:pt x="1370970" y="166975"/>
                  </a:cubicBezTo>
                  <a:lnTo>
                    <a:pt x="83487" y="166975"/>
                  </a:lnTo>
                  <a:cubicBezTo>
                    <a:pt x="37379" y="166975"/>
                    <a:pt x="0" y="129596"/>
                    <a:pt x="0" y="83487"/>
                  </a:cubicBezTo>
                  <a:lnTo>
                    <a:pt x="0" y="83487"/>
                  </a:lnTo>
                  <a:cubicBezTo>
                    <a:pt x="0" y="37379"/>
                    <a:pt x="37379" y="0"/>
                    <a:pt x="83487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1454458" cy="214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7805111" y="3601349"/>
            <a:ext cx="2717569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Proyectos de vialidades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1257599" y="3574776"/>
            <a:ext cx="2845616" cy="308843"/>
            <a:chOff x="0" y="0"/>
            <a:chExt cx="1545620" cy="16775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545620" cy="167751"/>
            </a:xfrm>
            <a:custGeom>
              <a:avLst/>
              <a:gdLst/>
              <a:ahLst/>
              <a:cxnLst/>
              <a:rect l="l" t="t" r="r" b="b"/>
              <a:pathLst>
                <a:path w="1545620" h="167751">
                  <a:moveTo>
                    <a:pt x="83875" y="0"/>
                  </a:moveTo>
                  <a:lnTo>
                    <a:pt x="1461745" y="0"/>
                  </a:lnTo>
                  <a:cubicBezTo>
                    <a:pt x="1508068" y="0"/>
                    <a:pt x="1545620" y="37552"/>
                    <a:pt x="1545620" y="83875"/>
                  </a:cubicBezTo>
                  <a:lnTo>
                    <a:pt x="1545620" y="83875"/>
                  </a:lnTo>
                  <a:cubicBezTo>
                    <a:pt x="1545620" y="130198"/>
                    <a:pt x="1508068" y="167751"/>
                    <a:pt x="1461745" y="167751"/>
                  </a:cubicBezTo>
                  <a:lnTo>
                    <a:pt x="83875" y="167751"/>
                  </a:lnTo>
                  <a:cubicBezTo>
                    <a:pt x="37552" y="167751"/>
                    <a:pt x="0" y="130198"/>
                    <a:pt x="0" y="83875"/>
                  </a:cubicBezTo>
                  <a:lnTo>
                    <a:pt x="0" y="83875"/>
                  </a:lnTo>
                  <a:cubicBezTo>
                    <a:pt x="0" y="37552"/>
                    <a:pt x="37552" y="0"/>
                    <a:pt x="83875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1545620" cy="215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1305224" y="3590829"/>
            <a:ext cx="2797990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Red hidráulica y sanitaria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4622388" y="3546272"/>
            <a:ext cx="3575427" cy="322381"/>
            <a:chOff x="0" y="0"/>
            <a:chExt cx="1942023" cy="17510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942024" cy="175104"/>
            </a:xfrm>
            <a:custGeom>
              <a:avLst/>
              <a:gdLst/>
              <a:ahLst/>
              <a:cxnLst/>
              <a:rect l="l" t="t" r="r" b="b"/>
              <a:pathLst>
                <a:path w="1942024" h="175104">
                  <a:moveTo>
                    <a:pt x="87552" y="0"/>
                  </a:moveTo>
                  <a:lnTo>
                    <a:pt x="1854472" y="0"/>
                  </a:lnTo>
                  <a:cubicBezTo>
                    <a:pt x="1877692" y="0"/>
                    <a:pt x="1899961" y="9224"/>
                    <a:pt x="1916380" y="25643"/>
                  </a:cubicBezTo>
                  <a:cubicBezTo>
                    <a:pt x="1932799" y="42063"/>
                    <a:pt x="1942024" y="64332"/>
                    <a:pt x="1942024" y="87552"/>
                  </a:cubicBezTo>
                  <a:lnTo>
                    <a:pt x="1942024" y="87552"/>
                  </a:lnTo>
                  <a:cubicBezTo>
                    <a:pt x="1942024" y="135906"/>
                    <a:pt x="1902825" y="175104"/>
                    <a:pt x="1854472" y="175104"/>
                  </a:cubicBezTo>
                  <a:lnTo>
                    <a:pt x="87552" y="175104"/>
                  </a:lnTo>
                  <a:cubicBezTo>
                    <a:pt x="39198" y="175104"/>
                    <a:pt x="0" y="135906"/>
                    <a:pt x="0" y="87552"/>
                  </a:cubicBezTo>
                  <a:lnTo>
                    <a:pt x="0" y="87552"/>
                  </a:lnTo>
                  <a:cubicBezTo>
                    <a:pt x="0" y="39198"/>
                    <a:pt x="39198" y="0"/>
                    <a:pt x="87552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47625"/>
              <a:ext cx="1942023" cy="222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4712815" y="3582299"/>
            <a:ext cx="3394574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Media y baja tensión electrica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1252234" y="5671877"/>
            <a:ext cx="3090990" cy="255164"/>
            <a:chOff x="0" y="0"/>
            <a:chExt cx="1678897" cy="13859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678897" cy="138594"/>
            </a:xfrm>
            <a:custGeom>
              <a:avLst/>
              <a:gdLst/>
              <a:ahLst/>
              <a:cxnLst/>
              <a:rect l="l" t="t" r="r" b="b"/>
              <a:pathLst>
                <a:path w="1678897" h="138594">
                  <a:moveTo>
                    <a:pt x="69297" y="0"/>
                  </a:moveTo>
                  <a:lnTo>
                    <a:pt x="1609600" y="0"/>
                  </a:lnTo>
                  <a:cubicBezTo>
                    <a:pt x="1647872" y="0"/>
                    <a:pt x="1678897" y="31025"/>
                    <a:pt x="1678897" y="69297"/>
                  </a:cubicBezTo>
                  <a:lnTo>
                    <a:pt x="1678897" y="69297"/>
                  </a:lnTo>
                  <a:cubicBezTo>
                    <a:pt x="1678897" y="87676"/>
                    <a:pt x="1671596" y="105302"/>
                    <a:pt x="1658601" y="118298"/>
                  </a:cubicBezTo>
                  <a:cubicBezTo>
                    <a:pt x="1645605" y="131293"/>
                    <a:pt x="1627979" y="138594"/>
                    <a:pt x="1609600" y="138594"/>
                  </a:cubicBezTo>
                  <a:lnTo>
                    <a:pt x="69297" y="138594"/>
                  </a:lnTo>
                  <a:cubicBezTo>
                    <a:pt x="50918" y="138594"/>
                    <a:pt x="33292" y="131293"/>
                    <a:pt x="20297" y="118298"/>
                  </a:cubicBezTo>
                  <a:cubicBezTo>
                    <a:pt x="7301" y="105302"/>
                    <a:pt x="0" y="87676"/>
                    <a:pt x="0" y="69297"/>
                  </a:cubicBezTo>
                  <a:lnTo>
                    <a:pt x="0" y="69297"/>
                  </a:lnTo>
                  <a:cubicBezTo>
                    <a:pt x="0" y="50918"/>
                    <a:pt x="7301" y="33292"/>
                    <a:pt x="20297" y="20297"/>
                  </a:cubicBezTo>
                  <a:cubicBezTo>
                    <a:pt x="33292" y="7301"/>
                    <a:pt x="50918" y="0"/>
                    <a:pt x="69297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47625"/>
              <a:ext cx="1678897" cy="186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8021166" y="5682646"/>
            <a:ext cx="2318578" cy="310444"/>
            <a:chOff x="0" y="0"/>
            <a:chExt cx="1259355" cy="16862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259355" cy="168620"/>
            </a:xfrm>
            <a:custGeom>
              <a:avLst/>
              <a:gdLst/>
              <a:ahLst/>
              <a:cxnLst/>
              <a:rect l="l" t="t" r="r" b="b"/>
              <a:pathLst>
                <a:path w="1259355" h="168620">
                  <a:moveTo>
                    <a:pt x="84310" y="0"/>
                  </a:moveTo>
                  <a:lnTo>
                    <a:pt x="1175045" y="0"/>
                  </a:lnTo>
                  <a:cubicBezTo>
                    <a:pt x="1197406" y="0"/>
                    <a:pt x="1218850" y="8883"/>
                    <a:pt x="1234661" y="24694"/>
                  </a:cubicBezTo>
                  <a:cubicBezTo>
                    <a:pt x="1250473" y="40505"/>
                    <a:pt x="1259355" y="61950"/>
                    <a:pt x="1259355" y="84310"/>
                  </a:cubicBezTo>
                  <a:lnTo>
                    <a:pt x="1259355" y="84310"/>
                  </a:lnTo>
                  <a:cubicBezTo>
                    <a:pt x="1259355" y="130873"/>
                    <a:pt x="1221608" y="168620"/>
                    <a:pt x="1175045" y="168620"/>
                  </a:cubicBezTo>
                  <a:lnTo>
                    <a:pt x="84310" y="168620"/>
                  </a:lnTo>
                  <a:cubicBezTo>
                    <a:pt x="37747" y="168620"/>
                    <a:pt x="0" y="130873"/>
                    <a:pt x="0" y="84310"/>
                  </a:cubicBezTo>
                  <a:lnTo>
                    <a:pt x="0" y="84310"/>
                  </a:lnTo>
                  <a:cubicBezTo>
                    <a:pt x="0" y="37747"/>
                    <a:pt x="37747" y="0"/>
                    <a:pt x="84310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47625"/>
              <a:ext cx="1259355" cy="216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4229910" y="5693915"/>
            <a:ext cx="2285517" cy="338505"/>
            <a:chOff x="0" y="0"/>
            <a:chExt cx="1241398" cy="183862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241398" cy="183862"/>
            </a:xfrm>
            <a:custGeom>
              <a:avLst/>
              <a:gdLst/>
              <a:ahLst/>
              <a:cxnLst/>
              <a:rect l="l" t="t" r="r" b="b"/>
              <a:pathLst>
                <a:path w="1241398" h="183862">
                  <a:moveTo>
                    <a:pt x="91931" y="0"/>
                  </a:moveTo>
                  <a:lnTo>
                    <a:pt x="1149467" y="0"/>
                  </a:lnTo>
                  <a:cubicBezTo>
                    <a:pt x="1173849" y="0"/>
                    <a:pt x="1197232" y="9686"/>
                    <a:pt x="1214472" y="26926"/>
                  </a:cubicBezTo>
                  <a:cubicBezTo>
                    <a:pt x="1231712" y="44166"/>
                    <a:pt x="1241398" y="67549"/>
                    <a:pt x="1241398" y="91931"/>
                  </a:cubicBezTo>
                  <a:lnTo>
                    <a:pt x="1241398" y="91931"/>
                  </a:lnTo>
                  <a:cubicBezTo>
                    <a:pt x="1241398" y="142703"/>
                    <a:pt x="1200239" y="183862"/>
                    <a:pt x="1149467" y="183862"/>
                  </a:cubicBezTo>
                  <a:lnTo>
                    <a:pt x="91931" y="183862"/>
                  </a:lnTo>
                  <a:cubicBezTo>
                    <a:pt x="67549" y="183862"/>
                    <a:pt x="44166" y="174176"/>
                    <a:pt x="26926" y="156936"/>
                  </a:cubicBezTo>
                  <a:cubicBezTo>
                    <a:pt x="9686" y="139695"/>
                    <a:pt x="0" y="116312"/>
                    <a:pt x="0" y="91931"/>
                  </a:cubicBezTo>
                  <a:lnTo>
                    <a:pt x="0" y="91931"/>
                  </a:lnTo>
                  <a:cubicBezTo>
                    <a:pt x="0" y="67549"/>
                    <a:pt x="9686" y="44166"/>
                    <a:pt x="26926" y="26926"/>
                  </a:cubicBezTo>
                  <a:cubicBezTo>
                    <a:pt x="44166" y="9686"/>
                    <a:pt x="67549" y="0"/>
                    <a:pt x="91931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-47625"/>
              <a:ext cx="1241398" cy="2314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12494236" y="2367431"/>
            <a:ext cx="37234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4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249911" y="2367527"/>
            <a:ext cx="395495" cy="535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</a:pPr>
            <a:r>
              <a:rPr lang="en-US" sz="3083" b="1" spc="129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id="57" name="Freeform 57"/>
          <p:cNvSpPr/>
          <p:nvPr/>
        </p:nvSpPr>
        <p:spPr>
          <a:xfrm>
            <a:off x="8748505" y="4510425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90" y="0"/>
                </a:lnTo>
                <a:lnTo>
                  <a:pt x="790990" y="793876"/>
                </a:lnTo>
                <a:lnTo>
                  <a:pt x="0" y="793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4977174" y="4524609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89" y="0"/>
                </a:lnTo>
                <a:lnTo>
                  <a:pt x="790989" y="793877"/>
                </a:lnTo>
                <a:lnTo>
                  <a:pt x="0" y="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1190030" y="4524609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89" y="0"/>
                </a:lnTo>
                <a:lnTo>
                  <a:pt x="790989" y="793877"/>
                </a:lnTo>
                <a:lnTo>
                  <a:pt x="0" y="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12308725" y="4496711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89" y="0"/>
                </a:lnTo>
                <a:lnTo>
                  <a:pt x="790989" y="793876"/>
                </a:lnTo>
                <a:lnTo>
                  <a:pt x="0" y="793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1" name="TextBox 61"/>
          <p:cNvSpPr txBox="1"/>
          <p:nvPr/>
        </p:nvSpPr>
        <p:spPr>
          <a:xfrm>
            <a:off x="-53174" y="841170"/>
            <a:ext cx="18030018" cy="686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19"/>
              </a:lnSpc>
            </a:pPr>
            <a:r>
              <a:rPr lang="en-US" sz="1918" spc="27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Acompañamiento técnico integral durante la planeación, gestión, desarrollo de proyectos técnicos, presupuestos y programas para el correcto inicio de la construcción de La Capilla.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6109389" y="2400291"/>
            <a:ext cx="37234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5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6019749" y="4721323"/>
            <a:ext cx="46198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10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2539870" y="4597994"/>
            <a:ext cx="37234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9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80401" y="4639195"/>
            <a:ext cx="37234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6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957829" y="4639195"/>
            <a:ext cx="37234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8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216070" y="4654789"/>
            <a:ext cx="37234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7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1624468" y="5692731"/>
            <a:ext cx="2346522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Diseños de accesos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8189157" y="5698699"/>
            <a:ext cx="2282026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Paisajismo y riego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526341" y="5731390"/>
            <a:ext cx="1842635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Sistema pluvial</a:t>
            </a:r>
          </a:p>
        </p:txBody>
      </p:sp>
      <p:grpSp>
        <p:nvGrpSpPr>
          <p:cNvPr id="71" name="Group 71"/>
          <p:cNvGrpSpPr/>
          <p:nvPr/>
        </p:nvGrpSpPr>
        <p:grpSpPr>
          <a:xfrm>
            <a:off x="72326" y="5674584"/>
            <a:ext cx="3075587" cy="338505"/>
            <a:chOff x="0" y="0"/>
            <a:chExt cx="1670531" cy="183862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1670531" cy="183862"/>
            </a:xfrm>
            <a:custGeom>
              <a:avLst/>
              <a:gdLst/>
              <a:ahLst/>
              <a:cxnLst/>
              <a:rect l="l" t="t" r="r" b="b"/>
              <a:pathLst>
                <a:path w="1670531" h="183862">
                  <a:moveTo>
                    <a:pt x="91931" y="0"/>
                  </a:moveTo>
                  <a:lnTo>
                    <a:pt x="1578600" y="0"/>
                  </a:lnTo>
                  <a:cubicBezTo>
                    <a:pt x="1629372" y="0"/>
                    <a:pt x="1670531" y="41159"/>
                    <a:pt x="1670531" y="91931"/>
                  </a:cubicBezTo>
                  <a:lnTo>
                    <a:pt x="1670531" y="91931"/>
                  </a:lnTo>
                  <a:cubicBezTo>
                    <a:pt x="1670531" y="116312"/>
                    <a:pt x="1660846" y="139695"/>
                    <a:pt x="1643605" y="156936"/>
                  </a:cubicBezTo>
                  <a:cubicBezTo>
                    <a:pt x="1626365" y="174176"/>
                    <a:pt x="1602982" y="183862"/>
                    <a:pt x="1578600" y="183862"/>
                  </a:cubicBezTo>
                  <a:lnTo>
                    <a:pt x="91931" y="183862"/>
                  </a:lnTo>
                  <a:cubicBezTo>
                    <a:pt x="67549" y="183862"/>
                    <a:pt x="44166" y="174176"/>
                    <a:pt x="26926" y="156936"/>
                  </a:cubicBezTo>
                  <a:cubicBezTo>
                    <a:pt x="9686" y="139695"/>
                    <a:pt x="0" y="116312"/>
                    <a:pt x="0" y="91931"/>
                  </a:cubicBezTo>
                  <a:lnTo>
                    <a:pt x="0" y="91931"/>
                  </a:lnTo>
                  <a:cubicBezTo>
                    <a:pt x="0" y="67549"/>
                    <a:pt x="9686" y="44166"/>
                    <a:pt x="26926" y="26926"/>
                  </a:cubicBezTo>
                  <a:cubicBezTo>
                    <a:pt x="44166" y="9686"/>
                    <a:pt x="67549" y="0"/>
                    <a:pt x="91931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0" y="-47625"/>
              <a:ext cx="1670531" cy="2314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74" name="TextBox 74"/>
          <p:cNvSpPr txBox="1"/>
          <p:nvPr/>
        </p:nvSpPr>
        <p:spPr>
          <a:xfrm>
            <a:off x="431346" y="5698699"/>
            <a:ext cx="3265583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Telefonía e internet</a:t>
            </a:r>
          </a:p>
        </p:txBody>
      </p:sp>
      <p:grpSp>
        <p:nvGrpSpPr>
          <p:cNvPr id="75" name="Group 75"/>
          <p:cNvGrpSpPr/>
          <p:nvPr/>
        </p:nvGrpSpPr>
        <p:grpSpPr>
          <a:xfrm>
            <a:off x="15011237" y="5653031"/>
            <a:ext cx="2479004" cy="274009"/>
            <a:chOff x="0" y="0"/>
            <a:chExt cx="1346492" cy="14883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346492" cy="148830"/>
            </a:xfrm>
            <a:custGeom>
              <a:avLst/>
              <a:gdLst/>
              <a:ahLst/>
              <a:cxnLst/>
              <a:rect l="l" t="t" r="r" b="b"/>
              <a:pathLst>
                <a:path w="1346492" h="148830">
                  <a:moveTo>
                    <a:pt x="74415" y="0"/>
                  </a:moveTo>
                  <a:lnTo>
                    <a:pt x="1272077" y="0"/>
                  </a:lnTo>
                  <a:cubicBezTo>
                    <a:pt x="1291813" y="0"/>
                    <a:pt x="1310741" y="7840"/>
                    <a:pt x="1324696" y="21796"/>
                  </a:cubicBezTo>
                  <a:cubicBezTo>
                    <a:pt x="1338652" y="35751"/>
                    <a:pt x="1346492" y="54679"/>
                    <a:pt x="1346492" y="74415"/>
                  </a:cubicBezTo>
                  <a:lnTo>
                    <a:pt x="1346492" y="74415"/>
                  </a:lnTo>
                  <a:cubicBezTo>
                    <a:pt x="1346492" y="94151"/>
                    <a:pt x="1338652" y="113079"/>
                    <a:pt x="1324696" y="127035"/>
                  </a:cubicBezTo>
                  <a:cubicBezTo>
                    <a:pt x="1310741" y="140990"/>
                    <a:pt x="1291813" y="148830"/>
                    <a:pt x="1272077" y="148830"/>
                  </a:cubicBezTo>
                  <a:lnTo>
                    <a:pt x="74415" y="148830"/>
                  </a:lnTo>
                  <a:cubicBezTo>
                    <a:pt x="54679" y="148830"/>
                    <a:pt x="35751" y="140990"/>
                    <a:pt x="21796" y="127035"/>
                  </a:cubicBezTo>
                  <a:cubicBezTo>
                    <a:pt x="7840" y="113079"/>
                    <a:pt x="0" y="94151"/>
                    <a:pt x="0" y="74415"/>
                  </a:cubicBezTo>
                  <a:lnTo>
                    <a:pt x="0" y="74415"/>
                  </a:lnTo>
                  <a:cubicBezTo>
                    <a:pt x="0" y="54679"/>
                    <a:pt x="7840" y="35751"/>
                    <a:pt x="21796" y="21796"/>
                  </a:cubicBezTo>
                  <a:cubicBezTo>
                    <a:pt x="35751" y="7840"/>
                    <a:pt x="54679" y="0"/>
                    <a:pt x="74415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0" y="-47625"/>
              <a:ext cx="1346492" cy="196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78" name="TextBox 78"/>
          <p:cNvSpPr txBox="1"/>
          <p:nvPr/>
        </p:nvSpPr>
        <p:spPr>
          <a:xfrm>
            <a:off x="15124274" y="5692731"/>
            <a:ext cx="2104664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Ingeniería de Valor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04579" y="9423400"/>
            <a:ext cx="182579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/05</a:t>
            </a:r>
          </a:p>
        </p:txBody>
      </p:sp>
      <p:sp>
        <p:nvSpPr>
          <p:cNvPr id="80" name="Freeform 80"/>
          <p:cNvSpPr/>
          <p:nvPr/>
        </p:nvSpPr>
        <p:spPr>
          <a:xfrm>
            <a:off x="17245635" y="9258300"/>
            <a:ext cx="797258" cy="771091"/>
          </a:xfrm>
          <a:custGeom>
            <a:avLst/>
            <a:gdLst/>
            <a:ahLst/>
            <a:cxnLst/>
            <a:rect l="l" t="t" r="r" b="b"/>
            <a:pathLst>
              <a:path w="797258" h="771091">
                <a:moveTo>
                  <a:pt x="0" y="0"/>
                </a:moveTo>
                <a:lnTo>
                  <a:pt x="797258" y="0"/>
                </a:lnTo>
                <a:lnTo>
                  <a:pt x="797258" y="771091"/>
                </a:lnTo>
                <a:lnTo>
                  <a:pt x="0" y="771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01" t="-4802" r="-5195" b="-3854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71489" y="4592553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90" y="0"/>
                </a:lnTo>
                <a:lnTo>
                  <a:pt x="790990" y="793876"/>
                </a:lnTo>
                <a:lnTo>
                  <a:pt x="0" y="793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717355"/>
            <a:chOff x="0" y="0"/>
            <a:chExt cx="6941618" cy="2722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41617" cy="272288"/>
            </a:xfrm>
            <a:custGeom>
              <a:avLst/>
              <a:gdLst/>
              <a:ahLst/>
              <a:cxnLst/>
              <a:rect l="l" t="t" r="r" b="b"/>
              <a:pathLst>
                <a:path w="6941617" h="272288">
                  <a:moveTo>
                    <a:pt x="0" y="0"/>
                  </a:moveTo>
                  <a:lnTo>
                    <a:pt x="6941617" y="0"/>
                  </a:lnTo>
                  <a:lnTo>
                    <a:pt x="6941617" y="272288"/>
                  </a:lnTo>
                  <a:lnTo>
                    <a:pt x="0" y="272288"/>
                  </a:lnTo>
                  <a:close/>
                </a:path>
              </a:pathLst>
            </a:custGeom>
            <a:solidFill>
              <a:srgbClr val="B9B9B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6941618" cy="291338"/>
            </a:xfrm>
            <a:prstGeom prst="rect">
              <a:avLst/>
            </a:prstGeom>
          </p:spPr>
          <p:txBody>
            <a:bodyPr lIns="47963" tIns="47963" rIns="47963" bIns="47963" rtlCol="0" anchor="ctr"/>
            <a:lstStyle/>
            <a:p>
              <a:pPr algn="ctr">
                <a:lnSpc>
                  <a:spcPts val="151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66041" y="7267978"/>
            <a:ext cx="18454041" cy="3019022"/>
            <a:chOff x="0" y="0"/>
            <a:chExt cx="7004642" cy="11459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04642" cy="1145937"/>
            </a:xfrm>
            <a:custGeom>
              <a:avLst/>
              <a:gdLst/>
              <a:ahLst/>
              <a:cxnLst/>
              <a:rect l="l" t="t" r="r" b="b"/>
              <a:pathLst>
                <a:path w="7004642" h="1145937">
                  <a:moveTo>
                    <a:pt x="0" y="0"/>
                  </a:moveTo>
                  <a:lnTo>
                    <a:pt x="7004642" y="0"/>
                  </a:lnTo>
                  <a:lnTo>
                    <a:pt x="7004642" y="1145937"/>
                  </a:lnTo>
                  <a:lnTo>
                    <a:pt x="0" y="1145937"/>
                  </a:lnTo>
                  <a:close/>
                </a:path>
              </a:pathLst>
            </a:custGeom>
            <a:solidFill>
              <a:srgbClr val="B9B9B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7004642" cy="1164987"/>
            </a:xfrm>
            <a:prstGeom prst="rect">
              <a:avLst/>
            </a:prstGeom>
          </p:spPr>
          <p:txBody>
            <a:bodyPr lIns="47963" tIns="47963" rIns="47963" bIns="47963" rtlCol="0" anchor="ctr"/>
            <a:lstStyle/>
            <a:p>
              <a:pPr algn="ctr">
                <a:lnSpc>
                  <a:spcPts val="151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717355"/>
            <a:ext cx="18288000" cy="979066"/>
            <a:chOff x="0" y="0"/>
            <a:chExt cx="6941618" cy="3716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41617" cy="371626"/>
            </a:xfrm>
            <a:custGeom>
              <a:avLst/>
              <a:gdLst/>
              <a:ahLst/>
              <a:cxnLst/>
              <a:rect l="l" t="t" r="r" b="b"/>
              <a:pathLst>
                <a:path w="6941617" h="371626">
                  <a:moveTo>
                    <a:pt x="0" y="0"/>
                  </a:moveTo>
                  <a:lnTo>
                    <a:pt x="6941617" y="0"/>
                  </a:lnTo>
                  <a:lnTo>
                    <a:pt x="6941617" y="371626"/>
                  </a:lnTo>
                  <a:lnTo>
                    <a:pt x="0" y="371626"/>
                  </a:lnTo>
                  <a:close/>
                </a:path>
              </a:pathLst>
            </a:custGeom>
            <a:solidFill>
              <a:srgbClr val="6B6B6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6941618" cy="390676"/>
            </a:xfrm>
            <a:prstGeom prst="rect">
              <a:avLst/>
            </a:prstGeom>
          </p:spPr>
          <p:txBody>
            <a:bodyPr lIns="47963" tIns="47963" rIns="47963" bIns="47963" rtlCol="0" anchor="ctr"/>
            <a:lstStyle/>
            <a:p>
              <a:pPr algn="ctr">
                <a:lnSpc>
                  <a:spcPts val="151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257488" y="6374090"/>
            <a:ext cx="1649774" cy="164977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158466" y="97943"/>
            <a:ext cx="13971068" cy="619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79"/>
              </a:lnSpc>
            </a:pPr>
            <a:r>
              <a:rPr lang="en-US" sz="4318" spc="2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Alcances del Proyecto - Tramites y permisos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47455" y="2387813"/>
            <a:ext cx="366794" cy="501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2859" b="1" spc="120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0" y="3530148"/>
            <a:ext cx="2994968" cy="313851"/>
            <a:chOff x="0" y="0"/>
            <a:chExt cx="1626742" cy="17047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626742" cy="170471"/>
            </a:xfrm>
            <a:custGeom>
              <a:avLst/>
              <a:gdLst/>
              <a:ahLst/>
              <a:cxnLst/>
              <a:rect l="l" t="t" r="r" b="b"/>
              <a:pathLst>
                <a:path w="1626742" h="170471">
                  <a:moveTo>
                    <a:pt x="85235" y="0"/>
                  </a:moveTo>
                  <a:lnTo>
                    <a:pt x="1541507" y="0"/>
                  </a:lnTo>
                  <a:cubicBezTo>
                    <a:pt x="1588581" y="0"/>
                    <a:pt x="1626742" y="38161"/>
                    <a:pt x="1626742" y="85235"/>
                  </a:cubicBezTo>
                  <a:lnTo>
                    <a:pt x="1626742" y="85235"/>
                  </a:lnTo>
                  <a:cubicBezTo>
                    <a:pt x="1626742" y="107841"/>
                    <a:pt x="1617762" y="129521"/>
                    <a:pt x="1601777" y="145506"/>
                  </a:cubicBezTo>
                  <a:cubicBezTo>
                    <a:pt x="1585792" y="161490"/>
                    <a:pt x="1564112" y="170471"/>
                    <a:pt x="1541507" y="170471"/>
                  </a:cubicBezTo>
                  <a:lnTo>
                    <a:pt x="85235" y="170471"/>
                  </a:lnTo>
                  <a:cubicBezTo>
                    <a:pt x="62629" y="170471"/>
                    <a:pt x="40950" y="161490"/>
                    <a:pt x="24965" y="145506"/>
                  </a:cubicBezTo>
                  <a:cubicBezTo>
                    <a:pt x="8980" y="129521"/>
                    <a:pt x="0" y="107841"/>
                    <a:pt x="0" y="85235"/>
                  </a:cubicBezTo>
                  <a:lnTo>
                    <a:pt x="0" y="85235"/>
                  </a:lnTo>
                  <a:cubicBezTo>
                    <a:pt x="0" y="62629"/>
                    <a:pt x="8980" y="40950"/>
                    <a:pt x="24965" y="24965"/>
                  </a:cubicBezTo>
                  <a:cubicBezTo>
                    <a:pt x="40950" y="8980"/>
                    <a:pt x="62629" y="0"/>
                    <a:pt x="85235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626742" cy="218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56132" y="4096661"/>
            <a:ext cx="1649774" cy="164977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2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95204" y="3584060"/>
            <a:ext cx="2829831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Livertad de gravámenes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56132" y="2277342"/>
            <a:ext cx="774241" cy="711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4"/>
              </a:lnSpc>
            </a:pPr>
            <a:r>
              <a:rPr lang="en-US" sz="4231" b="1" spc="177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id="25" name="Freeform 25"/>
          <p:cNvSpPr/>
          <p:nvPr/>
        </p:nvSpPr>
        <p:spPr>
          <a:xfrm>
            <a:off x="15900064" y="2274807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90" y="0"/>
                </a:lnTo>
                <a:lnTo>
                  <a:pt x="790990" y="793876"/>
                </a:lnTo>
                <a:lnTo>
                  <a:pt x="0" y="793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156872" y="2274335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89" y="0"/>
                </a:lnTo>
                <a:lnTo>
                  <a:pt x="790989" y="793877"/>
                </a:lnTo>
                <a:lnTo>
                  <a:pt x="0" y="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5041790" y="2274335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90" y="0"/>
                </a:lnTo>
                <a:lnTo>
                  <a:pt x="790990" y="793877"/>
                </a:lnTo>
                <a:lnTo>
                  <a:pt x="0" y="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717385" y="2274335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90" y="0"/>
                </a:lnTo>
                <a:lnTo>
                  <a:pt x="790990" y="793877"/>
                </a:lnTo>
                <a:lnTo>
                  <a:pt x="0" y="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2308725" y="2274335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89" y="0"/>
                </a:lnTo>
                <a:lnTo>
                  <a:pt x="790989" y="793877"/>
                </a:lnTo>
                <a:lnTo>
                  <a:pt x="0" y="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4185027" y="3588314"/>
            <a:ext cx="2677954" cy="526721"/>
            <a:chOff x="0" y="0"/>
            <a:chExt cx="1454554" cy="28609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454554" cy="286093"/>
            </a:xfrm>
            <a:custGeom>
              <a:avLst/>
              <a:gdLst/>
              <a:ahLst/>
              <a:cxnLst/>
              <a:rect l="l" t="t" r="r" b="b"/>
              <a:pathLst>
                <a:path w="1454554" h="286093">
                  <a:moveTo>
                    <a:pt x="143046" y="0"/>
                  </a:moveTo>
                  <a:lnTo>
                    <a:pt x="1311507" y="0"/>
                  </a:lnTo>
                  <a:cubicBezTo>
                    <a:pt x="1390510" y="0"/>
                    <a:pt x="1454554" y="64044"/>
                    <a:pt x="1454554" y="143046"/>
                  </a:cubicBezTo>
                  <a:lnTo>
                    <a:pt x="1454554" y="143046"/>
                  </a:lnTo>
                  <a:cubicBezTo>
                    <a:pt x="1454554" y="222049"/>
                    <a:pt x="1390510" y="286093"/>
                    <a:pt x="1311507" y="286093"/>
                  </a:cubicBezTo>
                  <a:lnTo>
                    <a:pt x="143046" y="286093"/>
                  </a:lnTo>
                  <a:cubicBezTo>
                    <a:pt x="64044" y="286093"/>
                    <a:pt x="0" y="222049"/>
                    <a:pt x="0" y="143046"/>
                  </a:cubicBezTo>
                  <a:lnTo>
                    <a:pt x="0" y="143046"/>
                  </a:lnTo>
                  <a:cubicBezTo>
                    <a:pt x="0" y="64044"/>
                    <a:pt x="64044" y="0"/>
                    <a:pt x="143046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1454554" cy="3337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4527082" y="3586383"/>
            <a:ext cx="2525554" cy="5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Manifestación de impacto ambiental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7825006" y="3561238"/>
            <a:ext cx="2677778" cy="307415"/>
            <a:chOff x="0" y="0"/>
            <a:chExt cx="1454458" cy="16697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54458" cy="166975"/>
            </a:xfrm>
            <a:custGeom>
              <a:avLst/>
              <a:gdLst/>
              <a:ahLst/>
              <a:cxnLst/>
              <a:rect l="l" t="t" r="r" b="b"/>
              <a:pathLst>
                <a:path w="1454458" h="166975">
                  <a:moveTo>
                    <a:pt x="83487" y="0"/>
                  </a:moveTo>
                  <a:lnTo>
                    <a:pt x="1370970" y="0"/>
                  </a:lnTo>
                  <a:cubicBezTo>
                    <a:pt x="1393113" y="0"/>
                    <a:pt x="1414348" y="8796"/>
                    <a:pt x="1430005" y="24453"/>
                  </a:cubicBezTo>
                  <a:cubicBezTo>
                    <a:pt x="1445662" y="40110"/>
                    <a:pt x="1454458" y="61345"/>
                    <a:pt x="1454458" y="83487"/>
                  </a:cubicBezTo>
                  <a:lnTo>
                    <a:pt x="1454458" y="83487"/>
                  </a:lnTo>
                  <a:cubicBezTo>
                    <a:pt x="1454458" y="129596"/>
                    <a:pt x="1417079" y="166975"/>
                    <a:pt x="1370970" y="166975"/>
                  </a:cubicBezTo>
                  <a:lnTo>
                    <a:pt x="83487" y="166975"/>
                  </a:lnTo>
                  <a:cubicBezTo>
                    <a:pt x="37379" y="166975"/>
                    <a:pt x="0" y="129596"/>
                    <a:pt x="0" y="83487"/>
                  </a:cubicBezTo>
                  <a:lnTo>
                    <a:pt x="0" y="83487"/>
                  </a:lnTo>
                  <a:cubicBezTo>
                    <a:pt x="0" y="37379"/>
                    <a:pt x="37379" y="0"/>
                    <a:pt x="83487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1454458" cy="214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7805111" y="3601349"/>
            <a:ext cx="2717569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Cambio de uso de suelos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1257599" y="3574776"/>
            <a:ext cx="2845616" cy="308843"/>
            <a:chOff x="0" y="0"/>
            <a:chExt cx="1545620" cy="16775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545620" cy="167751"/>
            </a:xfrm>
            <a:custGeom>
              <a:avLst/>
              <a:gdLst/>
              <a:ahLst/>
              <a:cxnLst/>
              <a:rect l="l" t="t" r="r" b="b"/>
              <a:pathLst>
                <a:path w="1545620" h="167751">
                  <a:moveTo>
                    <a:pt x="83875" y="0"/>
                  </a:moveTo>
                  <a:lnTo>
                    <a:pt x="1461745" y="0"/>
                  </a:lnTo>
                  <a:cubicBezTo>
                    <a:pt x="1508068" y="0"/>
                    <a:pt x="1545620" y="37552"/>
                    <a:pt x="1545620" y="83875"/>
                  </a:cubicBezTo>
                  <a:lnTo>
                    <a:pt x="1545620" y="83875"/>
                  </a:lnTo>
                  <a:cubicBezTo>
                    <a:pt x="1545620" y="130198"/>
                    <a:pt x="1508068" y="167751"/>
                    <a:pt x="1461745" y="167751"/>
                  </a:cubicBezTo>
                  <a:lnTo>
                    <a:pt x="83875" y="167751"/>
                  </a:lnTo>
                  <a:cubicBezTo>
                    <a:pt x="37552" y="167751"/>
                    <a:pt x="0" y="130198"/>
                    <a:pt x="0" y="83875"/>
                  </a:cubicBezTo>
                  <a:lnTo>
                    <a:pt x="0" y="83875"/>
                  </a:lnTo>
                  <a:cubicBezTo>
                    <a:pt x="0" y="37552"/>
                    <a:pt x="37552" y="0"/>
                    <a:pt x="83875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1545620" cy="215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1465655" y="3589974"/>
            <a:ext cx="2797990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Gestión con CONAGUA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4622388" y="3546272"/>
            <a:ext cx="3575427" cy="322381"/>
            <a:chOff x="0" y="0"/>
            <a:chExt cx="1942023" cy="17510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942024" cy="175104"/>
            </a:xfrm>
            <a:custGeom>
              <a:avLst/>
              <a:gdLst/>
              <a:ahLst/>
              <a:cxnLst/>
              <a:rect l="l" t="t" r="r" b="b"/>
              <a:pathLst>
                <a:path w="1942024" h="175104">
                  <a:moveTo>
                    <a:pt x="87552" y="0"/>
                  </a:moveTo>
                  <a:lnTo>
                    <a:pt x="1854472" y="0"/>
                  </a:lnTo>
                  <a:cubicBezTo>
                    <a:pt x="1877692" y="0"/>
                    <a:pt x="1899961" y="9224"/>
                    <a:pt x="1916380" y="25643"/>
                  </a:cubicBezTo>
                  <a:cubicBezTo>
                    <a:pt x="1932799" y="42063"/>
                    <a:pt x="1942024" y="64332"/>
                    <a:pt x="1942024" y="87552"/>
                  </a:cubicBezTo>
                  <a:lnTo>
                    <a:pt x="1942024" y="87552"/>
                  </a:lnTo>
                  <a:cubicBezTo>
                    <a:pt x="1942024" y="135906"/>
                    <a:pt x="1902825" y="175104"/>
                    <a:pt x="1854472" y="175104"/>
                  </a:cubicBezTo>
                  <a:lnTo>
                    <a:pt x="87552" y="175104"/>
                  </a:lnTo>
                  <a:cubicBezTo>
                    <a:pt x="39198" y="175104"/>
                    <a:pt x="0" y="135906"/>
                    <a:pt x="0" y="87552"/>
                  </a:cubicBezTo>
                  <a:lnTo>
                    <a:pt x="0" y="87552"/>
                  </a:lnTo>
                  <a:cubicBezTo>
                    <a:pt x="0" y="39198"/>
                    <a:pt x="39198" y="0"/>
                    <a:pt x="87552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47625"/>
              <a:ext cx="1942023" cy="222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4803241" y="3601349"/>
            <a:ext cx="3394574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Factibilidades de agua y luz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1252234" y="5671877"/>
            <a:ext cx="3090990" cy="255164"/>
            <a:chOff x="0" y="0"/>
            <a:chExt cx="1678897" cy="13859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678897" cy="138594"/>
            </a:xfrm>
            <a:custGeom>
              <a:avLst/>
              <a:gdLst/>
              <a:ahLst/>
              <a:cxnLst/>
              <a:rect l="l" t="t" r="r" b="b"/>
              <a:pathLst>
                <a:path w="1678897" h="138594">
                  <a:moveTo>
                    <a:pt x="69297" y="0"/>
                  </a:moveTo>
                  <a:lnTo>
                    <a:pt x="1609600" y="0"/>
                  </a:lnTo>
                  <a:cubicBezTo>
                    <a:pt x="1647872" y="0"/>
                    <a:pt x="1678897" y="31025"/>
                    <a:pt x="1678897" y="69297"/>
                  </a:cubicBezTo>
                  <a:lnTo>
                    <a:pt x="1678897" y="69297"/>
                  </a:lnTo>
                  <a:cubicBezTo>
                    <a:pt x="1678897" y="87676"/>
                    <a:pt x="1671596" y="105302"/>
                    <a:pt x="1658601" y="118298"/>
                  </a:cubicBezTo>
                  <a:cubicBezTo>
                    <a:pt x="1645605" y="131293"/>
                    <a:pt x="1627979" y="138594"/>
                    <a:pt x="1609600" y="138594"/>
                  </a:cubicBezTo>
                  <a:lnTo>
                    <a:pt x="69297" y="138594"/>
                  </a:lnTo>
                  <a:cubicBezTo>
                    <a:pt x="50918" y="138594"/>
                    <a:pt x="33292" y="131293"/>
                    <a:pt x="20297" y="118298"/>
                  </a:cubicBezTo>
                  <a:cubicBezTo>
                    <a:pt x="7301" y="105302"/>
                    <a:pt x="0" y="87676"/>
                    <a:pt x="0" y="69297"/>
                  </a:cubicBezTo>
                  <a:lnTo>
                    <a:pt x="0" y="69297"/>
                  </a:lnTo>
                  <a:cubicBezTo>
                    <a:pt x="0" y="50918"/>
                    <a:pt x="7301" y="33292"/>
                    <a:pt x="20297" y="20297"/>
                  </a:cubicBezTo>
                  <a:cubicBezTo>
                    <a:pt x="33292" y="7301"/>
                    <a:pt x="50918" y="0"/>
                    <a:pt x="69297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47625"/>
              <a:ext cx="1678897" cy="186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825006" y="5688821"/>
            <a:ext cx="2646431" cy="343389"/>
            <a:chOff x="0" y="0"/>
            <a:chExt cx="1437431" cy="186515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437431" cy="186515"/>
            </a:xfrm>
            <a:custGeom>
              <a:avLst/>
              <a:gdLst/>
              <a:ahLst/>
              <a:cxnLst/>
              <a:rect l="l" t="t" r="r" b="b"/>
              <a:pathLst>
                <a:path w="1437431" h="186515">
                  <a:moveTo>
                    <a:pt x="93257" y="0"/>
                  </a:moveTo>
                  <a:lnTo>
                    <a:pt x="1344174" y="0"/>
                  </a:lnTo>
                  <a:cubicBezTo>
                    <a:pt x="1368907" y="0"/>
                    <a:pt x="1392628" y="9825"/>
                    <a:pt x="1410117" y="27314"/>
                  </a:cubicBezTo>
                  <a:cubicBezTo>
                    <a:pt x="1427606" y="44804"/>
                    <a:pt x="1437431" y="68524"/>
                    <a:pt x="1437431" y="93257"/>
                  </a:cubicBezTo>
                  <a:lnTo>
                    <a:pt x="1437431" y="93257"/>
                  </a:lnTo>
                  <a:cubicBezTo>
                    <a:pt x="1437431" y="117991"/>
                    <a:pt x="1427606" y="141711"/>
                    <a:pt x="1410117" y="159200"/>
                  </a:cubicBezTo>
                  <a:cubicBezTo>
                    <a:pt x="1392628" y="176689"/>
                    <a:pt x="1368907" y="186515"/>
                    <a:pt x="1344174" y="186515"/>
                  </a:cubicBezTo>
                  <a:lnTo>
                    <a:pt x="93257" y="186515"/>
                  </a:lnTo>
                  <a:cubicBezTo>
                    <a:pt x="68524" y="186515"/>
                    <a:pt x="44804" y="176689"/>
                    <a:pt x="27314" y="159200"/>
                  </a:cubicBezTo>
                  <a:cubicBezTo>
                    <a:pt x="9825" y="141711"/>
                    <a:pt x="0" y="117991"/>
                    <a:pt x="0" y="93257"/>
                  </a:cubicBezTo>
                  <a:lnTo>
                    <a:pt x="0" y="93257"/>
                  </a:lnTo>
                  <a:cubicBezTo>
                    <a:pt x="0" y="68524"/>
                    <a:pt x="9825" y="44804"/>
                    <a:pt x="27314" y="27314"/>
                  </a:cubicBezTo>
                  <a:cubicBezTo>
                    <a:pt x="44804" y="9825"/>
                    <a:pt x="68524" y="0"/>
                    <a:pt x="93257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-47625"/>
              <a:ext cx="1437431" cy="234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4115316" y="5710595"/>
            <a:ext cx="2822726" cy="266484"/>
            <a:chOff x="0" y="0"/>
            <a:chExt cx="1533187" cy="144743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533187" cy="144743"/>
            </a:xfrm>
            <a:custGeom>
              <a:avLst/>
              <a:gdLst/>
              <a:ahLst/>
              <a:cxnLst/>
              <a:rect l="l" t="t" r="r" b="b"/>
              <a:pathLst>
                <a:path w="1533187" h="144743">
                  <a:moveTo>
                    <a:pt x="72372" y="0"/>
                  </a:moveTo>
                  <a:lnTo>
                    <a:pt x="1460816" y="0"/>
                  </a:lnTo>
                  <a:cubicBezTo>
                    <a:pt x="1480010" y="0"/>
                    <a:pt x="1498418" y="7625"/>
                    <a:pt x="1511990" y="21197"/>
                  </a:cubicBezTo>
                  <a:cubicBezTo>
                    <a:pt x="1525563" y="34769"/>
                    <a:pt x="1533187" y="53177"/>
                    <a:pt x="1533187" y="72372"/>
                  </a:cubicBezTo>
                  <a:lnTo>
                    <a:pt x="1533187" y="72372"/>
                  </a:lnTo>
                  <a:cubicBezTo>
                    <a:pt x="1533187" y="91566"/>
                    <a:pt x="1525563" y="109974"/>
                    <a:pt x="1511990" y="123546"/>
                  </a:cubicBezTo>
                  <a:cubicBezTo>
                    <a:pt x="1498418" y="137118"/>
                    <a:pt x="1480010" y="144743"/>
                    <a:pt x="1460816" y="144743"/>
                  </a:cubicBezTo>
                  <a:lnTo>
                    <a:pt x="72372" y="144743"/>
                  </a:lnTo>
                  <a:cubicBezTo>
                    <a:pt x="53177" y="144743"/>
                    <a:pt x="34769" y="137118"/>
                    <a:pt x="21197" y="123546"/>
                  </a:cubicBezTo>
                  <a:cubicBezTo>
                    <a:pt x="7625" y="109974"/>
                    <a:pt x="0" y="91566"/>
                    <a:pt x="0" y="72372"/>
                  </a:cubicBezTo>
                  <a:lnTo>
                    <a:pt x="0" y="72372"/>
                  </a:lnTo>
                  <a:cubicBezTo>
                    <a:pt x="0" y="53177"/>
                    <a:pt x="7625" y="34769"/>
                    <a:pt x="21197" y="21197"/>
                  </a:cubicBezTo>
                  <a:cubicBezTo>
                    <a:pt x="34769" y="7625"/>
                    <a:pt x="53177" y="0"/>
                    <a:pt x="72372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-47625"/>
              <a:ext cx="1533187" cy="192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12494236" y="2367431"/>
            <a:ext cx="37234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4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249911" y="2367527"/>
            <a:ext cx="395495" cy="535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</a:pPr>
            <a:r>
              <a:rPr lang="en-US" sz="3083" b="1" spc="129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id="57" name="Freeform 57"/>
          <p:cNvSpPr/>
          <p:nvPr/>
        </p:nvSpPr>
        <p:spPr>
          <a:xfrm>
            <a:off x="8748505" y="4510425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90" y="0"/>
                </a:lnTo>
                <a:lnTo>
                  <a:pt x="790990" y="793876"/>
                </a:lnTo>
                <a:lnTo>
                  <a:pt x="0" y="793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4977174" y="4524609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89" y="0"/>
                </a:lnTo>
                <a:lnTo>
                  <a:pt x="790989" y="793877"/>
                </a:lnTo>
                <a:lnTo>
                  <a:pt x="0" y="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1190030" y="4524609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89" y="0"/>
                </a:lnTo>
                <a:lnTo>
                  <a:pt x="790989" y="793877"/>
                </a:lnTo>
                <a:lnTo>
                  <a:pt x="0" y="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12308725" y="4496711"/>
            <a:ext cx="790990" cy="793877"/>
          </a:xfrm>
          <a:custGeom>
            <a:avLst/>
            <a:gdLst/>
            <a:ahLst/>
            <a:cxnLst/>
            <a:rect l="l" t="t" r="r" b="b"/>
            <a:pathLst>
              <a:path w="790990" h="793877">
                <a:moveTo>
                  <a:pt x="0" y="0"/>
                </a:moveTo>
                <a:lnTo>
                  <a:pt x="790989" y="0"/>
                </a:lnTo>
                <a:lnTo>
                  <a:pt x="790989" y="793876"/>
                </a:lnTo>
                <a:lnTo>
                  <a:pt x="0" y="793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1" name="TextBox 61"/>
          <p:cNvSpPr txBox="1"/>
          <p:nvPr/>
        </p:nvSpPr>
        <p:spPr>
          <a:xfrm>
            <a:off x="-53174" y="841170"/>
            <a:ext cx="18030018" cy="686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19"/>
              </a:lnSpc>
            </a:pPr>
            <a:r>
              <a:rPr lang="en-US" sz="1918" spc="272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Acompañamiento técnico integral durante la planeación, gestión, desarrollo de proyectos técnicos, presupuestos y programas para el correcto inicio de la construcción de La Capilla.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6109389" y="2400291"/>
            <a:ext cx="37234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5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6019749" y="4721323"/>
            <a:ext cx="46198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10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2539870" y="4597994"/>
            <a:ext cx="37234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9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80401" y="4639195"/>
            <a:ext cx="37234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6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957829" y="4639195"/>
            <a:ext cx="37234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8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216070" y="4654789"/>
            <a:ext cx="372341" cy="48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2903" b="1" spc="121">
                <a:solidFill>
                  <a:srgbClr val="0E73C3"/>
                </a:solidFill>
                <a:latin typeface="Garet Bold"/>
                <a:ea typeface="Garet Bold"/>
                <a:cs typeface="Garet Bold"/>
                <a:sym typeface="Garet Bold"/>
              </a:rPr>
              <a:t>7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1471309" y="5715378"/>
            <a:ext cx="2997920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Regimen de condominio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722998" y="5761461"/>
            <a:ext cx="2862486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Subdivisiones y/o fusión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109967" y="5715378"/>
            <a:ext cx="2828075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Dictamen técnico general</a:t>
            </a:r>
          </a:p>
        </p:txBody>
      </p:sp>
      <p:grpSp>
        <p:nvGrpSpPr>
          <p:cNvPr id="71" name="Group 71"/>
          <p:cNvGrpSpPr/>
          <p:nvPr/>
        </p:nvGrpSpPr>
        <p:grpSpPr>
          <a:xfrm>
            <a:off x="72326" y="5674584"/>
            <a:ext cx="3243184" cy="547058"/>
            <a:chOff x="0" y="0"/>
            <a:chExt cx="1761563" cy="297139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1761563" cy="297139"/>
            </a:xfrm>
            <a:custGeom>
              <a:avLst/>
              <a:gdLst/>
              <a:ahLst/>
              <a:cxnLst/>
              <a:rect l="l" t="t" r="r" b="b"/>
              <a:pathLst>
                <a:path w="1761563" h="297139">
                  <a:moveTo>
                    <a:pt x="148570" y="0"/>
                  </a:moveTo>
                  <a:lnTo>
                    <a:pt x="1612993" y="0"/>
                  </a:lnTo>
                  <a:cubicBezTo>
                    <a:pt x="1695046" y="0"/>
                    <a:pt x="1761563" y="66517"/>
                    <a:pt x="1761563" y="148570"/>
                  </a:cubicBezTo>
                  <a:lnTo>
                    <a:pt x="1761563" y="148570"/>
                  </a:lnTo>
                  <a:cubicBezTo>
                    <a:pt x="1761563" y="187973"/>
                    <a:pt x="1745910" y="225762"/>
                    <a:pt x="1718048" y="253624"/>
                  </a:cubicBezTo>
                  <a:cubicBezTo>
                    <a:pt x="1690185" y="281486"/>
                    <a:pt x="1652396" y="297139"/>
                    <a:pt x="1612993" y="297139"/>
                  </a:cubicBezTo>
                  <a:lnTo>
                    <a:pt x="148570" y="297139"/>
                  </a:lnTo>
                  <a:cubicBezTo>
                    <a:pt x="109167" y="297139"/>
                    <a:pt x="71377" y="281486"/>
                    <a:pt x="43515" y="253624"/>
                  </a:cubicBezTo>
                  <a:cubicBezTo>
                    <a:pt x="15653" y="225762"/>
                    <a:pt x="0" y="187973"/>
                    <a:pt x="0" y="148570"/>
                  </a:cubicBezTo>
                  <a:lnTo>
                    <a:pt x="0" y="148570"/>
                  </a:lnTo>
                  <a:cubicBezTo>
                    <a:pt x="0" y="109167"/>
                    <a:pt x="15653" y="71377"/>
                    <a:pt x="43515" y="43515"/>
                  </a:cubicBezTo>
                  <a:cubicBezTo>
                    <a:pt x="71377" y="15653"/>
                    <a:pt x="109167" y="0"/>
                    <a:pt x="148570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0" y="-47625"/>
              <a:ext cx="1761563" cy="3447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74" name="TextBox 74"/>
          <p:cNvSpPr txBox="1"/>
          <p:nvPr/>
        </p:nvSpPr>
        <p:spPr>
          <a:xfrm>
            <a:off x="195204" y="5665340"/>
            <a:ext cx="3265583" cy="5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Concesión y autorización de pozos</a:t>
            </a:r>
          </a:p>
        </p:txBody>
      </p:sp>
      <p:grpSp>
        <p:nvGrpSpPr>
          <p:cNvPr id="75" name="Group 75"/>
          <p:cNvGrpSpPr/>
          <p:nvPr/>
        </p:nvGrpSpPr>
        <p:grpSpPr>
          <a:xfrm>
            <a:off x="15011237" y="5653031"/>
            <a:ext cx="2817605" cy="274009"/>
            <a:chOff x="0" y="0"/>
            <a:chExt cx="1530406" cy="14883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530406" cy="148830"/>
            </a:xfrm>
            <a:custGeom>
              <a:avLst/>
              <a:gdLst/>
              <a:ahLst/>
              <a:cxnLst/>
              <a:rect l="l" t="t" r="r" b="b"/>
              <a:pathLst>
                <a:path w="1530406" h="148830">
                  <a:moveTo>
                    <a:pt x="74415" y="0"/>
                  </a:moveTo>
                  <a:lnTo>
                    <a:pt x="1455991" y="0"/>
                  </a:lnTo>
                  <a:cubicBezTo>
                    <a:pt x="1475727" y="0"/>
                    <a:pt x="1494655" y="7840"/>
                    <a:pt x="1508610" y="21796"/>
                  </a:cubicBezTo>
                  <a:cubicBezTo>
                    <a:pt x="1522566" y="35751"/>
                    <a:pt x="1530406" y="54679"/>
                    <a:pt x="1530406" y="74415"/>
                  </a:cubicBezTo>
                  <a:lnTo>
                    <a:pt x="1530406" y="74415"/>
                  </a:lnTo>
                  <a:cubicBezTo>
                    <a:pt x="1530406" y="115514"/>
                    <a:pt x="1497089" y="148830"/>
                    <a:pt x="1455991" y="148830"/>
                  </a:cubicBezTo>
                  <a:lnTo>
                    <a:pt x="74415" y="148830"/>
                  </a:lnTo>
                  <a:cubicBezTo>
                    <a:pt x="54679" y="148830"/>
                    <a:pt x="35751" y="140990"/>
                    <a:pt x="21796" y="127035"/>
                  </a:cubicBezTo>
                  <a:cubicBezTo>
                    <a:pt x="7840" y="113079"/>
                    <a:pt x="0" y="94151"/>
                    <a:pt x="0" y="74415"/>
                  </a:cubicBezTo>
                  <a:lnTo>
                    <a:pt x="0" y="74415"/>
                  </a:lnTo>
                  <a:cubicBezTo>
                    <a:pt x="0" y="54679"/>
                    <a:pt x="7840" y="35751"/>
                    <a:pt x="21796" y="21796"/>
                  </a:cubicBezTo>
                  <a:cubicBezTo>
                    <a:pt x="35751" y="7840"/>
                    <a:pt x="54679" y="0"/>
                    <a:pt x="74415" y="0"/>
                  </a:cubicBezTo>
                  <a:close/>
                </a:path>
              </a:pathLst>
            </a:custGeom>
            <a:solidFill>
              <a:srgbClr val="D6EBFB">
                <a:alpha val="49804"/>
              </a:srgbClr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0" y="-47625"/>
              <a:ext cx="1530406" cy="196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78" name="TextBox 78"/>
          <p:cNvSpPr txBox="1"/>
          <p:nvPr/>
        </p:nvSpPr>
        <p:spPr>
          <a:xfrm>
            <a:off x="14976272" y="5698699"/>
            <a:ext cx="2852570" cy="26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7"/>
              </a:lnSpc>
            </a:pPr>
            <a:r>
              <a:rPr lang="en-US" sz="1619" spc="6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Licencias de construcción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04579" y="9423400"/>
            <a:ext cx="182579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/06</a:t>
            </a:r>
          </a:p>
        </p:txBody>
      </p:sp>
      <p:sp>
        <p:nvSpPr>
          <p:cNvPr id="80" name="Freeform 80"/>
          <p:cNvSpPr/>
          <p:nvPr/>
        </p:nvSpPr>
        <p:spPr>
          <a:xfrm>
            <a:off x="17245635" y="9258300"/>
            <a:ext cx="797258" cy="771091"/>
          </a:xfrm>
          <a:custGeom>
            <a:avLst/>
            <a:gdLst/>
            <a:ahLst/>
            <a:cxnLst/>
            <a:rect l="l" t="t" r="r" b="b"/>
            <a:pathLst>
              <a:path w="797258" h="771091">
                <a:moveTo>
                  <a:pt x="0" y="0"/>
                </a:moveTo>
                <a:lnTo>
                  <a:pt x="797258" y="0"/>
                </a:lnTo>
                <a:lnTo>
                  <a:pt x="797258" y="771091"/>
                </a:lnTo>
                <a:lnTo>
                  <a:pt x="0" y="771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01" t="-4802" r="-5195" b="-3854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0221" y="1068495"/>
            <a:ext cx="9172720" cy="8531698"/>
          </a:xfrm>
          <a:custGeom>
            <a:avLst/>
            <a:gdLst/>
            <a:ahLst/>
            <a:cxnLst/>
            <a:rect l="l" t="t" r="r" b="b"/>
            <a:pathLst>
              <a:path w="9172720" h="8531698">
                <a:moveTo>
                  <a:pt x="0" y="0"/>
                </a:moveTo>
                <a:lnTo>
                  <a:pt x="9172721" y="0"/>
                </a:lnTo>
                <a:lnTo>
                  <a:pt x="9172721" y="8531699"/>
                </a:lnTo>
                <a:lnTo>
                  <a:pt x="0" y="85316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36226" y="335373"/>
            <a:ext cx="7424283" cy="9849273"/>
          </a:xfrm>
          <a:prstGeom prst="rect">
            <a:avLst/>
          </a:prstGeom>
          <a:solidFill>
            <a:srgbClr val="000000">
              <a:alpha val="4706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207177" y="213668"/>
            <a:ext cx="7424283" cy="9970978"/>
          </a:xfrm>
          <a:prstGeom prst="rect">
            <a:avLst/>
          </a:prstGeom>
          <a:solidFill>
            <a:srgbClr val="000000">
              <a:alpha val="4706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15546373" y="9186136"/>
            <a:ext cx="182579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/7</a:t>
            </a:r>
          </a:p>
        </p:txBody>
      </p:sp>
      <p:sp>
        <p:nvSpPr>
          <p:cNvPr id="6" name="TextBox 6"/>
          <p:cNvSpPr txBox="1"/>
          <p:nvPr/>
        </p:nvSpPr>
        <p:spPr>
          <a:xfrm rot="5400000">
            <a:off x="16223082" y="2681102"/>
            <a:ext cx="3571412" cy="266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9"/>
              </a:lnSpc>
            </a:pPr>
            <a:r>
              <a:rPr lang="en-US" sz="1832" spc="9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INVERSIÓN MENSUAL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2244" y="317925"/>
            <a:ext cx="4869507" cy="75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Inversión mensual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320" y="5893141"/>
            <a:ext cx="7613996" cy="1682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Incluye: Coordinación técnica integral, supervisión de especialistas, reuniones remotas ilimitadas, seguimiento continuo y entregables mensuales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464" y="1914592"/>
            <a:ext cx="7613996" cy="126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Duración: Hasta completar proyectos, presupuestos, programas y permisos para construcción.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1778" y="9070102"/>
            <a:ext cx="6855080" cy="542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*Los servicios de especialistas, consultores y gestores externos se cotizarán por separado y requieren aprobación previa.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35707" y="3985602"/>
            <a:ext cx="2567223" cy="1218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$11,500 USD</a:t>
            </a:r>
          </a:p>
          <a:p>
            <a:pPr algn="ctr">
              <a:lnSpc>
                <a:spcPts val="4760"/>
              </a:lnSpc>
            </a:pPr>
            <a:r>
              <a:rPr lang="en-US" sz="3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+ </a:t>
            </a:r>
            <a:r>
              <a:rPr lang="en-US" sz="34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iva</a:t>
            </a:r>
            <a:endParaRPr lang="en-US" sz="34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694645" y="1695706"/>
            <a:ext cx="6564655" cy="6318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7"/>
              </a:lnSpc>
            </a:pPr>
            <a:r>
              <a:rPr lang="en-US" sz="212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Este monto representa una tarifa preferencial, porque más allá de una consultoría de alto nivel, nos interesa construir una relación de largo plazo y consolidar una alianza estratégica que nos permita acompañarlos en la urbanización y construcción del proyecto.</a:t>
            </a:r>
          </a:p>
          <a:p>
            <a:pPr algn="ctr">
              <a:lnSpc>
                <a:spcPts val="2977"/>
              </a:lnSpc>
            </a:pPr>
            <a:endParaRPr lang="en-US" sz="2126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977"/>
              </a:lnSpc>
            </a:pPr>
            <a:endParaRPr lang="en-US" sz="2126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977"/>
              </a:lnSpc>
            </a:pPr>
            <a:endParaRPr lang="en-US" sz="2126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977"/>
              </a:lnSpc>
            </a:pPr>
            <a:r>
              <a:rPr lang="en-US" sz="212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Nuestro acompañamiento evitará desviaciones, sobrecostos y decisiones incorrectas que podrían representar pérdidas mucho mayores en obra o en tiempo. En otras palabras, es una inversión que se paga sola, pero sobre todo, abre la puerta a una colaboración sólida basada en confianza, eficiencia y resultados.</a:t>
            </a:r>
          </a:p>
          <a:p>
            <a:pPr algn="ctr">
              <a:lnSpc>
                <a:spcPts val="2977"/>
              </a:lnSpc>
            </a:pPr>
            <a:endParaRPr lang="en-US" sz="2126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Personalizado</PresentationFormat>
  <Paragraphs>110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Open Sans</vt:lpstr>
      <vt:lpstr>Arial</vt:lpstr>
      <vt:lpstr>Garet</vt:lpstr>
      <vt:lpstr>Garet Bold</vt:lpstr>
      <vt:lpstr>Poppins</vt:lpstr>
      <vt:lpstr>Calibri</vt:lpstr>
      <vt:lpstr>Canva Sans</vt:lpstr>
      <vt:lpstr>Open Sans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OCTUBRE 2025</dc:title>
  <dc:creator>Carlos</dc:creator>
  <cp:lastModifiedBy>Carlos Dominguez</cp:lastModifiedBy>
  <cp:revision>1</cp:revision>
  <dcterms:created xsi:type="dcterms:W3CDTF">2006-08-16T00:00:00Z</dcterms:created>
  <dcterms:modified xsi:type="dcterms:W3CDTF">2025-10-20T18:06:25Z</dcterms:modified>
  <dc:identifier>DAG2Eyth2wc</dc:identifier>
</cp:coreProperties>
</file>